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89" r:id="rId5"/>
    <p:sldId id="290" r:id="rId6"/>
    <p:sldId id="259" r:id="rId7"/>
    <p:sldId id="291" r:id="rId8"/>
    <p:sldId id="292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93" r:id="rId23"/>
    <p:sldId id="273" r:id="rId24"/>
    <p:sldId id="294" r:id="rId25"/>
    <p:sldId id="274" r:id="rId26"/>
    <p:sldId id="311" r:id="rId27"/>
    <p:sldId id="275" r:id="rId28"/>
    <p:sldId id="276" r:id="rId29"/>
    <p:sldId id="277" r:id="rId30"/>
    <p:sldId id="278" r:id="rId31"/>
    <p:sldId id="324" r:id="rId32"/>
    <p:sldId id="279" r:id="rId33"/>
    <p:sldId id="280" r:id="rId34"/>
    <p:sldId id="281" r:id="rId35"/>
    <p:sldId id="282" r:id="rId36"/>
    <p:sldId id="283" r:id="rId37"/>
    <p:sldId id="284" r:id="rId38"/>
    <p:sldId id="295" r:id="rId39"/>
    <p:sldId id="285" r:id="rId40"/>
    <p:sldId id="287" r:id="rId41"/>
    <p:sldId id="296" r:id="rId42"/>
    <p:sldId id="286" r:id="rId43"/>
    <p:sldId id="297" r:id="rId44"/>
    <p:sldId id="288" r:id="rId45"/>
    <p:sldId id="298" r:id="rId46"/>
    <p:sldId id="299" r:id="rId47"/>
    <p:sldId id="300" r:id="rId48"/>
    <p:sldId id="301" r:id="rId49"/>
    <p:sldId id="312" r:id="rId50"/>
    <p:sldId id="302" r:id="rId51"/>
    <p:sldId id="303" r:id="rId52"/>
    <p:sldId id="304" r:id="rId53"/>
    <p:sldId id="330" r:id="rId54"/>
    <p:sldId id="305" r:id="rId55"/>
    <p:sldId id="306" r:id="rId56"/>
    <p:sldId id="331" r:id="rId57"/>
    <p:sldId id="307" r:id="rId58"/>
    <p:sldId id="313" r:id="rId59"/>
    <p:sldId id="308" r:id="rId60"/>
    <p:sldId id="328" r:id="rId61"/>
    <p:sldId id="329" r:id="rId62"/>
    <p:sldId id="314" r:id="rId63"/>
    <p:sldId id="310" r:id="rId64"/>
    <p:sldId id="315" r:id="rId65"/>
    <p:sldId id="316" r:id="rId66"/>
    <p:sldId id="326" r:id="rId67"/>
    <p:sldId id="318" r:id="rId68"/>
    <p:sldId id="319" r:id="rId69"/>
    <p:sldId id="321" r:id="rId70"/>
    <p:sldId id="327" r:id="rId71"/>
    <p:sldId id="317" r:id="rId72"/>
    <p:sldId id="325" r:id="rId73"/>
    <p:sldId id="309" r:id="rId74"/>
    <p:sldId id="322" r:id="rId75"/>
    <p:sldId id="323" r:id="rId7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1642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2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2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2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2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281AD-403B-49C7-A374-1941D11B25F8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D6028-B485-4F3A-BD2E-C1466BB52D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72777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281AD-403B-49C7-A374-1941D11B25F8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D6028-B485-4F3A-BD2E-C1466BB52D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2426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281AD-403B-49C7-A374-1941D11B25F8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D6028-B485-4F3A-BD2E-C1466BB52D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226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281AD-403B-49C7-A374-1941D11B25F8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D6028-B485-4F3A-BD2E-C1466BB52D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9727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281AD-403B-49C7-A374-1941D11B25F8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D6028-B485-4F3A-BD2E-C1466BB52D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9983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281AD-403B-49C7-A374-1941D11B25F8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D6028-B485-4F3A-BD2E-C1466BB52D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2687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281AD-403B-49C7-A374-1941D11B25F8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D6028-B485-4F3A-BD2E-C1466BB52D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8801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281AD-403B-49C7-A374-1941D11B25F8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D6028-B485-4F3A-BD2E-C1466BB52D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3281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281AD-403B-49C7-A374-1941D11B25F8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D6028-B485-4F3A-BD2E-C1466BB52D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8502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281AD-403B-49C7-A374-1941D11B25F8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D6028-B485-4F3A-BD2E-C1466BB52D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0645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281AD-403B-49C7-A374-1941D11B25F8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D6028-B485-4F3A-BD2E-C1466BB52D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230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9281AD-403B-49C7-A374-1941D11B25F8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6D6028-B485-4F3A-BD2E-C1466BB52D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559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2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2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2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2.wmf"/><Relationship Id="rId9" Type="http://schemas.openxmlformats.org/officeDocument/2006/relationships/image" Target="../media/image8.w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2.wmf"/><Relationship Id="rId9" Type="http://schemas.openxmlformats.org/officeDocument/2006/relationships/image" Target="../media/image10.w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1.w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7.w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8.w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9.wmf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20.wmf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2.wmf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25.wmf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1226517"/>
          </a:xfrm>
        </p:spPr>
        <p:txBody>
          <a:bodyPr>
            <a:noAutofit/>
          </a:bodyPr>
          <a:lstStyle/>
          <a:p>
            <a:r>
              <a:rPr lang="ru-RU" sz="4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Проводниковые материалы</a:t>
            </a:r>
            <a:endParaRPr lang="ru-RU" sz="44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00588" y="2582426"/>
            <a:ext cx="453165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Группа ЭЛС 2</a:t>
            </a:r>
          </a:p>
          <a:p>
            <a:pPr algn="ctr"/>
            <a:r>
              <a:rPr lang="ru-RU" sz="2800" dirty="0" smtClean="0"/>
              <a:t>Материаловедение</a:t>
            </a:r>
          </a:p>
          <a:p>
            <a:pPr algn="ctr"/>
            <a:r>
              <a:rPr lang="ru-RU" sz="2800" dirty="0" smtClean="0"/>
              <a:t>Задание на 09.12.25:</a:t>
            </a:r>
          </a:p>
          <a:p>
            <a:pPr algn="ctr"/>
            <a:r>
              <a:rPr lang="ru-RU" sz="2800" dirty="0" smtClean="0"/>
              <a:t>Сделать конспект лекции</a:t>
            </a:r>
            <a:endParaRPr lang="ru-RU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r>
              <a:rPr lang="ru-RU" sz="3200" b="1" i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Классификация проводниковых материалов</a:t>
            </a:r>
            <a:endParaRPr lang="ru-RU" sz="3200" b="1" i="1" u="sng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000108"/>
            <a:ext cx="8572560" cy="5572164"/>
          </a:xfrm>
        </p:spPr>
        <p:txBody>
          <a:bodyPr>
            <a:norm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 способности проводить электрический ток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сверхпроводники  - </a:t>
            </a:r>
            <a:r>
              <a:rPr lang="el-GR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ρ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=0;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риопроводники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- </a:t>
            </a:r>
            <a:r>
              <a:rPr lang="el-GR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ρ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0;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еталлы (чистые);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плавы металлов;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э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лектролиты.</a:t>
            </a:r>
          </a:p>
          <a:p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 области применения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еталлы с 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низким сопротивлением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  </a:t>
            </a:r>
            <a:endParaRPr lang="ru-RU" sz="24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провода, жилы кабелей, шины;</a:t>
            </a:r>
          </a:p>
          <a:p>
            <a:pPr>
              <a:buFont typeface="Wingdings" pitchFamily="2" charset="2"/>
              <a:buChar char="v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обмотки электрических машин, трансформаторов, катушек электромагнитных устройств (реле, магнитных пускателей, автоматических выключателей).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трелка вправо 3"/>
          <p:cNvSpPr/>
          <p:nvPr/>
        </p:nvSpPr>
        <p:spPr>
          <a:xfrm>
            <a:off x="3635896" y="2060848"/>
            <a:ext cx="571504" cy="714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8486015"/>
              </p:ext>
            </p:extLst>
          </p:nvPr>
        </p:nvGraphicFramePr>
        <p:xfrm>
          <a:off x="3275856" y="4437112"/>
          <a:ext cx="2786082" cy="4286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Формула" r:id="rId3" imgW="1498320" imgH="241200" progId="Equation.3">
                  <p:embed/>
                </p:oleObj>
              </mc:Choice>
              <mc:Fallback>
                <p:oleObj name="Формула" r:id="rId3" imgW="1498320" imgH="241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5856" y="4437112"/>
                        <a:ext cx="2786082" cy="42862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1272" y="116632"/>
            <a:ext cx="9001156" cy="607223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сплавы металлов и металлы с 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высоким сопротивлением</a:t>
            </a:r>
          </a:p>
          <a:p>
            <a:pPr>
              <a:buFont typeface="Wingdings" pitchFamily="2" charset="2"/>
              <a:buChar char="Ø"/>
            </a:pPr>
            <a:endParaRPr lang="ru-RU" sz="28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изготовление резисторов;</a:t>
            </a:r>
          </a:p>
          <a:p>
            <a:pPr>
              <a:buFont typeface="Wingdings" pitchFamily="2" charset="2"/>
              <a:buChar char="v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нагревательных элементах;</a:t>
            </a:r>
          </a:p>
          <a:p>
            <a:pPr>
              <a:buFont typeface="Wingdings" pitchFamily="2" charset="2"/>
              <a:buChar char="v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для изготовления нитей накала и электродов ламп.</a:t>
            </a:r>
          </a:p>
          <a:p>
            <a:pPr>
              <a:buFont typeface="Wingdings" pitchFamily="2" charset="2"/>
              <a:buChar char="§"/>
            </a:pP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 агрегатному состоянию:</a:t>
            </a:r>
          </a:p>
          <a:p>
            <a:pPr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твердые;</a:t>
            </a:r>
          </a:p>
          <a:p>
            <a:pPr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жидкие: расплавленные металлы, электролиты.</a:t>
            </a:r>
          </a:p>
          <a:p>
            <a:pPr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газообразные: плазма.</a:t>
            </a:r>
          </a:p>
          <a:p>
            <a:pPr>
              <a:buFont typeface="Wingdings" pitchFamily="2" charset="2"/>
              <a:buChar char="§"/>
            </a:pP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 виду электропроводности:</a:t>
            </a:r>
          </a:p>
          <a:p>
            <a:pPr>
              <a:buFont typeface="Wingdings" pitchFamily="2" charset="2"/>
              <a:buChar char="Ø"/>
            </a:pPr>
            <a:r>
              <a:rPr lang="ru-RU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проводники </a:t>
            </a:r>
            <a:r>
              <a:rPr lang="en-US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ru-RU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рода – с электронной </a:t>
            </a:r>
            <a:r>
              <a:rPr lang="ru-RU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электропроводностью</a:t>
            </a:r>
            <a:r>
              <a:rPr lang="ru-RU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Char char="Ø"/>
            </a:pPr>
            <a:r>
              <a:rPr lang="ru-RU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проводники </a:t>
            </a:r>
            <a:r>
              <a:rPr lang="en-US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рода – с ионной электропроводностью.</a:t>
            </a:r>
          </a:p>
          <a:p>
            <a:pPr>
              <a:buFont typeface="Wingdings" pitchFamily="2" charset="2"/>
              <a:buChar char="§"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4502150" y="3295650"/>
          <a:ext cx="139700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2" name="Формула" r:id="rId3" imgW="139680" imgH="266400" progId="Equation.3">
                  <p:embed/>
                </p:oleObj>
              </mc:Choice>
              <mc:Fallback>
                <p:oleObj name="Формула" r:id="rId3" imgW="139680" imgH="2664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2150" y="3295650"/>
                        <a:ext cx="139700" cy="266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05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3285726"/>
              </p:ext>
            </p:extLst>
          </p:nvPr>
        </p:nvGraphicFramePr>
        <p:xfrm>
          <a:off x="3275856" y="903755"/>
          <a:ext cx="2664296" cy="5294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3" name="Уравнение" r:id="rId5" imgW="1054080" imgH="203040" progId="Equation.3">
                  <p:embed/>
                </p:oleObj>
              </mc:Choice>
              <mc:Fallback>
                <p:oleObj name="Уравнение" r:id="rId5" imgW="1054080" imgH="2030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5856" y="903755"/>
                        <a:ext cx="2664296" cy="529499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14282" y="274638"/>
            <a:ext cx="8643998" cy="56207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Классификация проводников</a:t>
            </a:r>
            <a:endParaRPr lang="ru-RU" sz="3600" b="1" u="sng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14282" y="1285860"/>
            <a:ext cx="8715436" cy="535785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Твердыми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проводниковыми материалами являются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металлы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и их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сплавы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  жидким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проводникам  относятся 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расплавленные  металлы   и   различные электролиты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Для большинства металлов температура плавления высока;  только ртуть,  имеющая  температуру  плавления  около  минус  39°С,   может   быть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использована в качестве жидкого металлического  проводника  при  нормальной температуре.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Другие металлы являются жидкими  проводниками  при  повышенных температурах.</a:t>
            </a: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85720" y="285728"/>
            <a:ext cx="8572560" cy="6286544"/>
          </a:xfrm>
        </p:spPr>
        <p:txBody>
          <a:bodyPr>
            <a:normAutofit/>
          </a:bodyPr>
          <a:lstStyle/>
          <a:p>
            <a:r>
              <a:rPr lang="ru-RU" dirty="0" smtClean="0"/>
              <a:t>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Все газы и пары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в том числе и пары металлов, при  низких  напряженностях электрического поля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являются проводниками. 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Однако,  если 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напряженность поля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превзойдет  некоторое 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критическое  значение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 обеспечивающее  начало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ударной и фотонной ионизации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то газ может стать 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проводником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с  электронной  и ионной электропроводностью. </a:t>
            </a:r>
          </a:p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Сильно ионизированный газ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  равенстве  числа электронов числу положительных ионов в единице  объема  представляет  собой особую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проводящую среду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носящую название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плазмы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85720" y="142852"/>
            <a:ext cx="8572560" cy="642942"/>
          </a:xfrm>
        </p:spPr>
        <p:txBody>
          <a:bodyPr>
            <a:normAutofit/>
          </a:bodyPr>
          <a:lstStyle/>
          <a:p>
            <a:pPr algn="ctr"/>
            <a:r>
              <a:rPr lang="ru-RU" sz="3200" b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Структура твердых проводников</a:t>
            </a:r>
            <a:endParaRPr lang="ru-RU" sz="3200" b="1" u="sng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3253" name="Picture 5" descr="C:\Users\Сергей\Documents\Слайды для презентаций\1,2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857232"/>
            <a:ext cx="7858180" cy="3071833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285721" y="4143380"/>
            <a:ext cx="857256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sz="28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  В узлах кристаллической решетки расположены положительно 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заряженные ионы</a:t>
            </a:r>
            <a:r>
              <a:rPr lang="ru-RU" sz="28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, в междоузлиях </a:t>
            </a:r>
            <a:r>
              <a:rPr lang="ru-RU" sz="2800" dirty="0" smtClean="0">
                <a:solidFill>
                  <a:prstClr val="black"/>
                </a:solidFill>
                <a:latin typeface="Calibri"/>
                <a:ea typeface="Calibri"/>
                <a:cs typeface="Times New Roman" pitchFamily="18" charset="0"/>
              </a:rPr>
              <a:t>–</a:t>
            </a:r>
            <a:r>
              <a:rPr lang="ru-RU" sz="28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огромное количество 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свободных электронов </a:t>
            </a:r>
            <a:r>
              <a:rPr lang="ru-RU" sz="2800" i="1" dirty="0" smtClean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(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электронный газ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).</a:t>
            </a:r>
            <a:r>
              <a:rPr lang="ru-RU" sz="2800" b="1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endParaRPr lang="ru-RU" sz="9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54032"/>
          </a:xfrm>
        </p:spPr>
        <p:txBody>
          <a:bodyPr>
            <a:normAutofit/>
          </a:bodyPr>
          <a:lstStyle/>
          <a:p>
            <a:pPr algn="ctr"/>
            <a:r>
              <a:rPr lang="ru-RU" sz="3200" b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Механизм прохождения тока в проводниках</a:t>
            </a:r>
            <a:endParaRPr lang="ru-RU" sz="3200" b="1" u="sng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14282" y="1357298"/>
            <a:ext cx="8643998" cy="5214974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Механизм прохождения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тока в металлах — как в  твердом,  так  и  в  жидком состоянии  —  обусловлен 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движением  (дрейфом)  свободных  электронов  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под воздействием электрического поля; 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Поэтому металлы называют 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проводниками  с электронной электропроводностью или проводниками первого рода. </a:t>
            </a:r>
          </a:p>
          <a:p>
            <a:endParaRPr lang="ru-RU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7158" y="274638"/>
            <a:ext cx="8501122" cy="725470"/>
          </a:xfrm>
        </p:spPr>
        <p:txBody>
          <a:bodyPr>
            <a:normAutofit/>
          </a:bodyPr>
          <a:lstStyle/>
          <a:p>
            <a:r>
              <a:rPr lang="ru-RU" sz="3200" b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Механизм прохождения тока в проводниках</a:t>
            </a:r>
            <a:endParaRPr lang="ru-RU" sz="3200" b="1" u="sng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85720" y="1000108"/>
            <a:ext cx="8572560" cy="5572164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Проводниками второго рода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или электролитами, являются растворы  (в  частности,  водные) кислот, щелочей и солей.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Для них характерна 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ионная электропроводность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сопровождающаяся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переносом вещества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вследствие чего состав электролита  постепенно  изменяется,  а  на электродах   выделяются   продукты  электролиза.  </a:t>
            </a:r>
          </a:p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Ионные   кристаллы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в расплавленном состоянии также являются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проводниками второго рода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142852"/>
            <a:ext cx="9001156" cy="785818"/>
          </a:xfrm>
        </p:spPr>
        <p:txBody>
          <a:bodyPr>
            <a:noAutofit/>
          </a:bodyPr>
          <a:lstStyle/>
          <a:p>
            <a:pPr algn="ctr"/>
            <a:r>
              <a:rPr lang="ru-RU" sz="2800" b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Факторы, доказывающие идеальность</a:t>
            </a:r>
            <a:br>
              <a:rPr lang="ru-RU" sz="2800" b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электронного газа </a:t>
            </a:r>
            <a:endParaRPr lang="ru-RU" sz="2800" b="1" u="sng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42844" y="1071546"/>
            <a:ext cx="8858312" cy="5572164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длительном протекании тока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 цепи, которая состоит из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различных металлических проводников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не наблюдается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проникновение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одного металла в другой.</a:t>
            </a:r>
          </a:p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 нагревании металлов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до высоких температур скорость теплового движения электронов увеличивается  и они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могут вылетать из металла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вследствие превышения их энергии над энергией выхода электрона ( 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работа выхода электрона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 резком торможении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быстро движущегося металлического проводника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вследствие инерции происходит смещение электронного газа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направлении движения (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концах проводника появляется разность потенциалов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42844" y="174096"/>
            <a:ext cx="8858312" cy="571504"/>
          </a:xfrm>
        </p:spPr>
        <p:txBody>
          <a:bodyPr>
            <a:noAutofit/>
          </a:bodyPr>
          <a:lstStyle/>
          <a:p>
            <a:pPr algn="ctr"/>
            <a:r>
              <a:rPr lang="ru-RU" sz="3200" b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Свойства проводниковых материалов</a:t>
            </a:r>
            <a:endParaRPr lang="ru-RU" sz="3200" b="1" u="sng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14282" y="1142984"/>
            <a:ext cx="8715436" cy="5572164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Электропроводность;</a:t>
            </a:r>
          </a:p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Температурный коэффициент удельного </a:t>
            </a:r>
            <a:r>
              <a:rPr lang="ru-RU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электри-ческого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сопротивления;</a:t>
            </a:r>
          </a:p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Работа выхода электрона;</a:t>
            </a:r>
          </a:p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Теплопроводность;</a:t>
            </a:r>
          </a:p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Контактная разность потенциалов и </a:t>
            </a:r>
            <a:r>
              <a:rPr lang="ru-RU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термо-ЭДС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Линейный коэффициент теплового расширения;</a:t>
            </a:r>
          </a:p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Механическая прочность;</a:t>
            </a:r>
          </a:p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Относительное удлинение перед разрывом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68280"/>
          </a:xfrm>
        </p:spPr>
        <p:txBody>
          <a:bodyPr>
            <a:noAutofit/>
          </a:bodyPr>
          <a:lstStyle/>
          <a:p>
            <a:pPr algn="ctr"/>
            <a:r>
              <a:rPr lang="ru-RU" sz="3200" b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Электропроводность проводников</a:t>
            </a:r>
            <a:endParaRPr lang="ru-RU" sz="3200" b="1" u="sng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11015" y="813916"/>
            <a:ext cx="8718703" cy="582979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Количественной  оценкой электропроводности является 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удельное объемное электрическое сопротивление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т. е. величина сопротивления проводника из данного вещества длиной 1 м и сечением 1 м</a:t>
            </a:r>
            <a:r>
              <a:rPr lang="ru-RU" sz="2800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ρ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удельное сопротивление, </a:t>
            </a:r>
          </a:p>
          <a:p>
            <a:pPr lvl="0"/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- длина, </a:t>
            </a:r>
          </a:p>
          <a:p>
            <a:pPr lvl="0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- площадь поперечного сечения проводника, </a:t>
            </a:r>
          </a:p>
          <a:p>
            <a:pPr lvl="0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- сопротивление проводника. </a:t>
            </a:r>
          </a:p>
          <a:p>
            <a:endParaRPr lang="ru-RU" sz="2800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4502150" y="3295650"/>
          <a:ext cx="139700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6" name="Формула" r:id="rId3" imgW="139680" imgH="266400" progId="Equation.3">
                  <p:embed/>
                </p:oleObj>
              </mc:Choice>
              <mc:Fallback>
                <p:oleObj name="Формула" r:id="rId3" imgW="139680" imgH="266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2150" y="3295650"/>
                        <a:ext cx="139700" cy="266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638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7184653"/>
              </p:ext>
            </p:extLst>
          </p:nvPr>
        </p:nvGraphicFramePr>
        <p:xfrm>
          <a:off x="1187624" y="2924944"/>
          <a:ext cx="7256828" cy="14911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7" name="Формула" r:id="rId5" imgW="2552700" imgH="558800" progId="Equation.3">
                  <p:embed/>
                </p:oleObj>
              </mc:Choice>
              <mc:Fallback>
                <p:oleObj name="Формула" r:id="rId5" imgW="2552700" imgH="558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624" y="2924944"/>
                        <a:ext cx="7256828" cy="1491129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42844" y="214290"/>
            <a:ext cx="8858312" cy="6429420"/>
          </a:xfrm>
        </p:spPr>
        <p:txBody>
          <a:bodyPr/>
          <a:lstStyle/>
          <a:p>
            <a:pPr algn="ctr">
              <a:buNone/>
            </a:pPr>
            <a:r>
              <a:rPr lang="ru-RU" sz="2800" b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Характеристики некоторых металлов и сплавов</a:t>
            </a:r>
          </a:p>
          <a:p>
            <a:pPr algn="ctr">
              <a:buNone/>
            </a:pP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42844" y="857231"/>
          <a:ext cx="8858312" cy="571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45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45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145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145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667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solidFill>
                            <a:schemeClr val="bg2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Материал</a:t>
                      </a:r>
                      <a:endParaRPr lang="ru-RU" sz="2000" dirty="0">
                        <a:solidFill>
                          <a:schemeClr val="bg2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solidFill>
                            <a:schemeClr val="bg2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Плотность, Мг/м</a:t>
                      </a:r>
                      <a:r>
                        <a:rPr lang="ru-RU" sz="2000" b="1" baseline="30000" dirty="0">
                          <a:solidFill>
                            <a:schemeClr val="bg2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2000" dirty="0">
                        <a:solidFill>
                          <a:schemeClr val="bg2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solidFill>
                            <a:schemeClr val="bg2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Температура</a:t>
                      </a:r>
                      <a:br>
                        <a:rPr lang="ru-RU" sz="2000" b="1" dirty="0">
                          <a:solidFill>
                            <a:schemeClr val="bg2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</a:br>
                      <a:r>
                        <a:rPr lang="ru-RU" sz="2000" b="1" dirty="0">
                          <a:solidFill>
                            <a:schemeClr val="bg2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плавления, °C</a:t>
                      </a:r>
                      <a:endParaRPr lang="ru-RU" sz="2000" dirty="0">
                        <a:solidFill>
                          <a:schemeClr val="bg2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2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Удельное объемное</a:t>
                      </a:r>
                      <a:br>
                        <a:rPr lang="ru-RU" sz="2000" b="1" dirty="0">
                          <a:solidFill>
                            <a:schemeClr val="bg2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</a:br>
                      <a:r>
                        <a:rPr lang="ru-RU" sz="2000" b="1" dirty="0">
                          <a:solidFill>
                            <a:schemeClr val="bg2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сопротивление, </a:t>
                      </a:r>
                      <a:endParaRPr lang="ru-RU" sz="2000" b="1" dirty="0" smtClean="0">
                        <a:solidFill>
                          <a:schemeClr val="bg2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мкОм·м</a:t>
                      </a:r>
                      <a:endParaRPr lang="ru-RU" sz="2000" dirty="0">
                        <a:solidFill>
                          <a:schemeClr val="bg2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09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b="1" dirty="0">
                          <a:solidFill>
                            <a:srgbClr val="2B2B2B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Серебро</a:t>
                      </a:r>
                      <a:endParaRPr lang="ru-RU" sz="2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b="1">
                          <a:solidFill>
                            <a:srgbClr val="2B2B2B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10,50</a:t>
                      </a:r>
                      <a:endParaRPr lang="ru-RU" sz="2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b="1">
                          <a:solidFill>
                            <a:srgbClr val="2B2B2B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961,0</a:t>
                      </a:r>
                      <a:endParaRPr lang="ru-RU" sz="2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b="1" dirty="0">
                          <a:solidFill>
                            <a:srgbClr val="2B2B2B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0,016</a:t>
                      </a:r>
                      <a:endParaRPr lang="ru-RU" sz="2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09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b="1" dirty="0">
                          <a:solidFill>
                            <a:srgbClr val="2B2B2B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Медь</a:t>
                      </a:r>
                      <a:endParaRPr lang="ru-RU" sz="2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b="1" dirty="0">
                          <a:solidFill>
                            <a:srgbClr val="2B2B2B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8,94</a:t>
                      </a:r>
                      <a:endParaRPr lang="ru-RU" sz="2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b="1">
                          <a:solidFill>
                            <a:srgbClr val="2B2B2B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1083,0</a:t>
                      </a:r>
                      <a:endParaRPr lang="ru-RU" sz="2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b="1" dirty="0">
                          <a:solidFill>
                            <a:srgbClr val="2B2B2B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0,017</a:t>
                      </a:r>
                      <a:endParaRPr lang="ru-RU" sz="2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09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b="1" dirty="0">
                          <a:solidFill>
                            <a:srgbClr val="2B2B2B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Алюминий</a:t>
                      </a:r>
                      <a:endParaRPr lang="ru-RU" sz="2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b="1" dirty="0">
                          <a:solidFill>
                            <a:srgbClr val="2B2B2B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2,70</a:t>
                      </a:r>
                      <a:endParaRPr lang="ru-RU" sz="2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b="1" dirty="0">
                          <a:solidFill>
                            <a:srgbClr val="2B2B2B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657,0</a:t>
                      </a:r>
                      <a:endParaRPr lang="ru-RU" sz="2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b="1" dirty="0">
                          <a:solidFill>
                            <a:srgbClr val="2B2B2B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0,028</a:t>
                      </a:r>
                      <a:endParaRPr lang="ru-RU" sz="2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09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b="1" dirty="0">
                          <a:solidFill>
                            <a:srgbClr val="2B2B2B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Золото</a:t>
                      </a:r>
                      <a:endParaRPr lang="ru-RU" sz="2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b="1" dirty="0">
                          <a:solidFill>
                            <a:srgbClr val="2B2B2B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19,30</a:t>
                      </a:r>
                      <a:endParaRPr lang="ru-RU" sz="2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b="1" dirty="0">
                          <a:solidFill>
                            <a:srgbClr val="2B2B2B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1063,0</a:t>
                      </a:r>
                      <a:endParaRPr lang="ru-RU" sz="2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b="1" dirty="0">
                          <a:solidFill>
                            <a:srgbClr val="2B2B2B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0,024</a:t>
                      </a:r>
                      <a:endParaRPr lang="ru-RU" sz="2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09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b="1" dirty="0">
                          <a:solidFill>
                            <a:srgbClr val="2B2B2B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Вольфрам</a:t>
                      </a:r>
                      <a:endParaRPr lang="ru-RU" sz="2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b="1">
                          <a:solidFill>
                            <a:srgbClr val="2B2B2B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19,30</a:t>
                      </a:r>
                      <a:endParaRPr lang="ru-RU" sz="2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b="1" dirty="0">
                          <a:solidFill>
                            <a:srgbClr val="2B2B2B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3380,0</a:t>
                      </a:r>
                      <a:endParaRPr lang="ru-RU" sz="2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b="1" dirty="0">
                          <a:solidFill>
                            <a:srgbClr val="2B2B2B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0,055</a:t>
                      </a:r>
                      <a:endParaRPr lang="ru-RU" sz="2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09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b="1" dirty="0">
                          <a:solidFill>
                            <a:srgbClr val="2B2B2B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Олово</a:t>
                      </a:r>
                      <a:endParaRPr lang="ru-RU" sz="2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b="1">
                          <a:solidFill>
                            <a:srgbClr val="2B2B2B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7,31</a:t>
                      </a:r>
                      <a:endParaRPr lang="ru-RU" sz="2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b="1">
                          <a:solidFill>
                            <a:srgbClr val="2B2B2B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232,0</a:t>
                      </a:r>
                      <a:endParaRPr lang="ru-RU" sz="2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b="1" dirty="0">
                          <a:solidFill>
                            <a:srgbClr val="2B2B2B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0,120</a:t>
                      </a:r>
                      <a:endParaRPr lang="ru-RU" sz="2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09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b="1" dirty="0">
                          <a:solidFill>
                            <a:srgbClr val="2B2B2B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Кадмий</a:t>
                      </a:r>
                      <a:endParaRPr lang="ru-RU" sz="2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b="1">
                          <a:solidFill>
                            <a:srgbClr val="2B2B2B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8,65</a:t>
                      </a:r>
                      <a:endParaRPr lang="ru-RU" sz="2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b="1">
                          <a:solidFill>
                            <a:srgbClr val="2B2B2B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321,0</a:t>
                      </a:r>
                      <a:endParaRPr lang="ru-RU" sz="2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b="1" dirty="0">
                          <a:solidFill>
                            <a:srgbClr val="2B2B2B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0,076</a:t>
                      </a:r>
                      <a:endParaRPr lang="ru-RU" sz="2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09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b="1" dirty="0" smtClean="0">
                          <a:solidFill>
                            <a:srgbClr val="2B2B2B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Латунь</a:t>
                      </a:r>
                      <a:endParaRPr lang="ru-RU" sz="2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b="1">
                          <a:solidFill>
                            <a:srgbClr val="2B2B2B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8,3-8,8</a:t>
                      </a:r>
                      <a:endParaRPr lang="ru-RU" sz="2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b="1">
                          <a:solidFill>
                            <a:srgbClr val="2B2B2B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960</a:t>
                      </a:r>
                      <a:endParaRPr lang="ru-RU" sz="2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b="1" dirty="0" smtClean="0">
                          <a:solidFill>
                            <a:srgbClr val="2B2B2B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0,02</a:t>
                      </a:r>
                      <a:r>
                        <a:rPr lang="ru-RU" sz="2200" b="1" baseline="0" dirty="0" smtClean="0">
                          <a:solidFill>
                            <a:srgbClr val="2B2B2B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2200" b="1" dirty="0" smtClean="0">
                          <a:solidFill>
                            <a:srgbClr val="2B2B2B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- 0,07</a:t>
                      </a:r>
                      <a:endParaRPr lang="ru-RU" sz="2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609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b="1" dirty="0" smtClean="0">
                          <a:solidFill>
                            <a:srgbClr val="2B2B2B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Бронза</a:t>
                      </a:r>
                      <a:endParaRPr lang="ru-RU" sz="2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b="1">
                          <a:solidFill>
                            <a:srgbClr val="2B2B2B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7,5-8,9</a:t>
                      </a:r>
                      <a:endParaRPr lang="ru-RU" sz="2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b="1">
                          <a:solidFill>
                            <a:srgbClr val="2B2B2B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900</a:t>
                      </a:r>
                      <a:endParaRPr lang="ru-RU" sz="2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b="1" dirty="0" smtClean="0">
                          <a:solidFill>
                            <a:srgbClr val="2B2B2B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0,02 - 0,28</a:t>
                      </a:r>
                      <a:endParaRPr lang="ru-RU" sz="2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857256"/>
          </a:xfrm>
        </p:spPr>
        <p:txBody>
          <a:bodyPr>
            <a:noAutofit/>
          </a:bodyPr>
          <a:lstStyle/>
          <a:p>
            <a:pPr algn="ctr"/>
            <a:r>
              <a:rPr lang="ru-RU" sz="2800" b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Факторы, влияющие на электропроводность проводников </a:t>
            </a:r>
            <a:endParaRPr lang="ru-RU" sz="2800" b="1" u="sng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42844" y="1071546"/>
            <a:ext cx="8858312" cy="5643602"/>
          </a:xfrm>
        </p:spPr>
        <p:txBody>
          <a:bodyPr/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Диапазон значений удельного  сопротивления    металлических  проводников (при нормальной температуре) довольно узок: 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  0,016  для  серебра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  до примерно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 мкОм*м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железохромоалюминиевых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сплавов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 т.е.  он  занимает всего 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три порядка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Удельная проводимость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металлических проводников согласно классической теории металлов может быть выражена следующим образом:</a:t>
            </a:r>
          </a:p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2643174" y="4857760"/>
          <a:ext cx="3714776" cy="6953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2" name="Формула" r:id="rId3" imgW="139680" imgH="266400" progId="Equation.3">
                  <p:embed/>
                </p:oleObj>
              </mc:Choice>
              <mc:Fallback>
                <p:oleObj name="Формула" r:id="rId3" imgW="139680" imgH="266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3174" y="4857760"/>
                        <a:ext cx="3714776" cy="69532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048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0605194"/>
              </p:ext>
            </p:extLst>
          </p:nvPr>
        </p:nvGraphicFramePr>
        <p:xfrm>
          <a:off x="3151220" y="5238890"/>
          <a:ext cx="2428892" cy="12144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3" name="Формула" r:id="rId5" imgW="876300" imgH="609600" progId="Equation.3">
                  <p:embed/>
                </p:oleObj>
              </mc:Choice>
              <mc:Fallback>
                <p:oleObj name="Формула" r:id="rId5" imgW="876300" imgH="6096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51220" y="5238890"/>
                        <a:ext cx="2428892" cy="121444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42844" y="214290"/>
            <a:ext cx="8858312" cy="650085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 </a:t>
            </a:r>
            <a:r>
              <a:rPr lang="ru-RU" sz="2800" dirty="0" smtClean="0"/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где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заряд электрона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число свободных электронов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единице объема металла; </a:t>
            </a:r>
            <a:r>
              <a:rPr lang="el-GR" sz="2800" b="1" i="1" dirty="0" smtClean="0">
                <a:latin typeface="Times New Roman" pitchFamily="18" charset="0"/>
                <a:cs typeface="Times New Roman" pitchFamily="18" charset="0"/>
              </a:rPr>
              <a:t>λ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средняя  длина  свободного  пробега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электрона  между  двумя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соударениями с узлами решетки; 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масса электрона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2800" i="1" dirty="0" err="1" smtClean="0"/>
              <a:t>v</a:t>
            </a:r>
            <a:r>
              <a:rPr lang="ru-RU" sz="2800" i="1" baseline="-25000" dirty="0" err="1" smtClean="0"/>
              <a:t>T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средняя  скорость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теплового движения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свободного электрона в металле.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Преобразование выражения для </a:t>
            </a:r>
            <a:r>
              <a:rPr lang="el-GR" sz="2800" b="1" i="1" dirty="0" smtClean="0">
                <a:latin typeface="Times New Roman" pitchFamily="18" charset="0"/>
                <a:cs typeface="Times New Roman" pitchFamily="18" charset="0"/>
              </a:rPr>
              <a:t>γ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на  основе  положений  квантовой  механики приводит к формуле:</a:t>
            </a: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где 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– численный коэффициент,  остальные параметры те же.</a:t>
            </a:r>
          </a:p>
          <a:p>
            <a:pPr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4429124" y="3295650"/>
          <a:ext cx="212726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51" name="Формула" r:id="rId3" imgW="139680" imgH="266400" progId="Equation.3">
                  <p:embed/>
                </p:oleObj>
              </mc:Choice>
              <mc:Fallback>
                <p:oleObj name="Формула" r:id="rId3" imgW="139680" imgH="266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9124" y="3295650"/>
                        <a:ext cx="212726" cy="266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2531" name="Object 3"/>
          <p:cNvGraphicFramePr>
            <a:graphicFrameLocks noChangeAspect="1"/>
          </p:cNvGraphicFramePr>
          <p:nvPr/>
        </p:nvGraphicFramePr>
        <p:xfrm>
          <a:off x="4429124" y="285728"/>
          <a:ext cx="428628" cy="4286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52" name="Формула" r:id="rId5" imgW="228600" imgH="279400" progId="Equation.3">
                  <p:embed/>
                </p:oleObj>
              </mc:Choice>
              <mc:Fallback>
                <p:oleObj name="Формула" r:id="rId5" imgW="228600" imgH="2794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9124" y="285728"/>
                        <a:ext cx="428628" cy="42862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/>
        </p:nvGraphicFramePr>
        <p:xfrm>
          <a:off x="4071934" y="4286256"/>
          <a:ext cx="139700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53" name="Формула" r:id="rId7" imgW="139680" imgH="266400" progId="Equation.3">
                  <p:embed/>
                </p:oleObj>
              </mc:Choice>
              <mc:Fallback>
                <p:oleObj name="Формула" r:id="rId7" imgW="139680" imgH="2664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1934" y="4286256"/>
                        <a:ext cx="139700" cy="266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2534" name="Object 6"/>
          <p:cNvGraphicFramePr>
            <a:graphicFrameLocks noChangeAspect="1"/>
          </p:cNvGraphicFramePr>
          <p:nvPr/>
        </p:nvGraphicFramePr>
        <p:xfrm>
          <a:off x="3143240" y="4000504"/>
          <a:ext cx="2286016" cy="7143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54" name="Формула" r:id="rId8" imgW="1054100" imgH="330200" progId="Equation.3">
                  <p:embed/>
                </p:oleObj>
              </mc:Choice>
              <mc:Fallback>
                <p:oleObj name="Формула" r:id="rId8" imgW="1054100" imgH="3302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3240" y="4000504"/>
                        <a:ext cx="2286016" cy="7143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14282" y="285728"/>
            <a:ext cx="8715436" cy="635798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Для  различных  металлов   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скорости   хаотического   теплового   движения электронов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(при   определенной   температуре)  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примерно   одинаковы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Wingdings" pitchFamily="2" charset="2"/>
              <a:buChar char="§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Незначительно различаются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также 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  концентрации  свободных  электронов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(например, для меди и никеля это различие меньше 10  %).  </a:t>
            </a:r>
          </a:p>
          <a:p>
            <a:pPr>
              <a:buFont typeface="Wingdings" pitchFamily="2" charset="2"/>
              <a:buChar char="§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Поэтому  значение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удельной проводимости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или удельного сопротивления  в основном  зависит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 средней длины свободного пробега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электронов в данном проводнике ,  которая,  в  свою  очередь,  определяется :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структурой проводникового  материала;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температурой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 </a:t>
            </a:r>
          </a:p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Все  чистые  металлы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   наиболее   правильной кристаллической решеткой характеризуются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наименьшими  значениями  удельного сопротивления;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42844" y="214290"/>
            <a:ext cx="8786874" cy="6429420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Любые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примеси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повышают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удельное сопротивление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Примесь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другого металла, имеющего меньшее удельное сопротивление, чем основной, повышает его сопротивление.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Это объясняется 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искажением кристаллической решетки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основного металла даже небольшим количеством примеси.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Кристаллическая решетка металлов искажается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не только введением примесей, но и в 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результате механических деформаций.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связи с этим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обработка металла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приводящая к пластической деформации, вызывает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увеличение его удельного сопротивления.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частности, это имеет место в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процессе изготовления проводов при прокатке и волочении.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42844" y="214290"/>
            <a:ext cx="8786874" cy="6429420"/>
          </a:xfrm>
        </p:spPr>
        <p:txBody>
          <a:bodyPr>
            <a:noAutofit/>
          </a:bodyPr>
          <a:lstStyle/>
          <a:p>
            <a:r>
              <a:rPr lang="ru-RU" sz="3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Число носителей заряда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(концентрация свободных электронов) в металлическом проводнике </a:t>
            </a:r>
            <a:r>
              <a:rPr lang="ru-RU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 повышении температуры практически остается неизменным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Однако вследствие </a:t>
            </a:r>
            <a:r>
              <a:rPr lang="ru-RU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усиления колебаний узлов кристаллической решетки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с ростом температуры появляется все больше и больше препятствий на пути направленного движения свободных электронов под действием электрического поля, т.е. </a:t>
            </a:r>
            <a:r>
              <a:rPr lang="ru-RU" sz="3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уменьшается средняя длина свободного пробега электрона,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уменьшается подвижность электронов и, как следствие, </a:t>
            </a:r>
            <a:r>
              <a:rPr lang="ru-RU" sz="3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уменьшается удельная проводимость металлов и возрастает удельное сопротивление.</a:t>
            </a:r>
            <a:endParaRPr lang="ru-RU" sz="30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85720" y="0"/>
            <a:ext cx="8643998" cy="928670"/>
          </a:xfrm>
        </p:spPr>
        <p:txBody>
          <a:bodyPr>
            <a:noAutofit/>
          </a:bodyPr>
          <a:lstStyle/>
          <a:p>
            <a:pPr algn="ctr"/>
            <a:r>
              <a:rPr lang="ru-RU" sz="2800" b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Температурный коэффициент удельного сопротивления металлов</a:t>
            </a:r>
            <a:endParaRPr lang="ru-RU" sz="2800" b="1" u="sng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42844" y="1000108"/>
            <a:ext cx="8858312" cy="5643602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Влияние температуры на удельное электрическое сопротивление проводников характеризуется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температурным коэффициентом удельного сопротивления:</a:t>
            </a:r>
          </a:p>
          <a:p>
            <a:endParaRPr lang="ru-RU" sz="28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 практике при изменении температуры в узких диапазонах удельное электрическое сопротивление при температуре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более 20 градусов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определяют по формуле:</a:t>
            </a: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4502150" y="3295650"/>
          <a:ext cx="139700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5" name="Формула" r:id="rId3" imgW="139680" imgH="266400" progId="Equation.3">
                  <p:embed/>
                </p:oleObj>
              </mc:Choice>
              <mc:Fallback>
                <p:oleObj name="Формула" r:id="rId3" imgW="139680" imgH="266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2150" y="3295650"/>
                        <a:ext cx="139700" cy="266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3555" name="Object 3"/>
          <p:cNvGraphicFramePr>
            <a:graphicFrameLocks noChangeAspect="1"/>
          </p:cNvGraphicFramePr>
          <p:nvPr/>
        </p:nvGraphicFramePr>
        <p:xfrm>
          <a:off x="2500298" y="2643182"/>
          <a:ext cx="4000528" cy="12144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6" name="Формула" r:id="rId5" imgW="1523880" imgH="545760" progId="Equation.3">
                  <p:embed/>
                </p:oleObj>
              </mc:Choice>
              <mc:Fallback>
                <p:oleObj name="Формула" r:id="rId5" imgW="1523880" imgH="54576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0298" y="2643182"/>
                        <a:ext cx="4000528" cy="121444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/>
        </p:nvGraphicFramePr>
        <p:xfrm flipH="1">
          <a:off x="4000496" y="5643578"/>
          <a:ext cx="287340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7" name="Формула" r:id="rId7" imgW="139680" imgH="266400" progId="Equation.3">
                  <p:embed/>
                </p:oleObj>
              </mc:Choice>
              <mc:Fallback>
                <p:oleObj name="Формула" r:id="rId7" imgW="139680" imgH="2664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 flipH="1">
                        <a:off x="4000496" y="5643578"/>
                        <a:ext cx="287340" cy="266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3558" name="Object 6"/>
          <p:cNvGraphicFramePr>
            <a:graphicFrameLocks noChangeAspect="1"/>
          </p:cNvGraphicFramePr>
          <p:nvPr/>
        </p:nvGraphicFramePr>
        <p:xfrm>
          <a:off x="2643174" y="5572140"/>
          <a:ext cx="3786214" cy="6429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8" name="Формула" r:id="rId8" imgW="1904174" imgH="304668" progId="Equation.3">
                  <p:embed/>
                </p:oleObj>
              </mc:Choice>
              <mc:Fallback>
                <p:oleObj name="Формула" r:id="rId8" imgW="1904174" imgH="304668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3174" y="5572140"/>
                        <a:ext cx="3786214" cy="64294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Теплопроводность проводников</a:t>
            </a:r>
            <a:endParaRPr lang="ru-RU" sz="3200" b="1" u="sng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14282" y="857232"/>
            <a:ext cx="8786874" cy="5786478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 передачу теплоты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через материал ответственны те же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свободные электроны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которые определяют и 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электропроводность металлов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 число которых в единице объема металла весьма велико. </a:t>
            </a:r>
          </a:p>
          <a:p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Поэтому</a:t>
            </a:r>
            <a:r>
              <a:rPr lang="ru-RU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коэффициент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теплопроводности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γ</a:t>
            </a:r>
            <a:r>
              <a:rPr lang="en-US" sz="2800" b="1" i="1" baseline="-25000" dirty="0" smtClean="0">
                <a:solidFill>
                  <a:srgbClr val="FF0000"/>
                </a:solidFill>
              </a:rPr>
              <a:t>t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металлов намного 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больше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чем коэффициент теплопроводности диэлектриков.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Очевидно, что при прочих равных условиях, чем больше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удельная электрическая проводимость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 металла, тем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больше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должен быть и его </a:t>
            </a:r>
            <a:r>
              <a:rPr lang="ru-RU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коэффи-циент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теплопроводности. 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Autofit/>
          </a:bodyPr>
          <a:lstStyle/>
          <a:p>
            <a:pPr algn="ctr"/>
            <a:r>
              <a:rPr lang="ru-RU" sz="3600" b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Термоэлектродвижущая сила</a:t>
            </a:r>
            <a:endParaRPr lang="ru-RU" sz="3600" b="1" u="sng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42844" y="1428736"/>
            <a:ext cx="8858312" cy="5214974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sz="12800" dirty="0" smtClean="0">
                <a:latin typeface="Times New Roman" pitchFamily="18" charset="0"/>
                <a:cs typeface="Times New Roman" pitchFamily="18" charset="0"/>
              </a:rPr>
              <a:t>    Если </a:t>
            </a:r>
            <a:r>
              <a:rPr lang="ru-RU" sz="1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один конец </a:t>
            </a:r>
            <a:r>
              <a:rPr lang="ru-RU" sz="12800" dirty="0" smtClean="0">
                <a:latin typeface="Times New Roman" pitchFamily="18" charset="0"/>
                <a:cs typeface="Times New Roman" pitchFamily="18" charset="0"/>
              </a:rPr>
              <a:t>двух металлов </a:t>
            </a:r>
            <a:r>
              <a:rPr lang="ru-RU" sz="1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спаять</a:t>
            </a:r>
            <a:r>
              <a:rPr lang="ru-RU" sz="128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1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нагреть</a:t>
            </a:r>
            <a:r>
              <a:rPr lang="ru-RU" sz="12800" dirty="0" smtClean="0">
                <a:latin typeface="Times New Roman" pitchFamily="18" charset="0"/>
                <a:cs typeface="Times New Roman" pitchFamily="18" charset="0"/>
              </a:rPr>
              <a:t>, то между свободными концами этих металлов  возникает </a:t>
            </a:r>
            <a:r>
              <a:rPr lang="ru-RU" sz="1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контактная разность потенциалов</a:t>
            </a:r>
            <a:r>
              <a:rPr lang="ru-RU" sz="1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Wingdings" pitchFamily="2" charset="2"/>
              <a:buChar char="Ø"/>
            </a:pPr>
            <a:r>
              <a:rPr lang="ru-RU" sz="1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Причина появления разности потенциалов </a:t>
            </a:r>
            <a:r>
              <a:rPr lang="ru-RU" sz="12800" dirty="0" smtClean="0">
                <a:latin typeface="Times New Roman" pitchFamily="18" charset="0"/>
                <a:cs typeface="Times New Roman" pitchFamily="18" charset="0"/>
              </a:rPr>
              <a:t>заключается:</a:t>
            </a:r>
          </a:p>
          <a:p>
            <a:pPr>
              <a:buFont typeface="Wingdings" pitchFamily="2" charset="2"/>
              <a:buChar char="v"/>
            </a:pPr>
            <a:r>
              <a:rPr lang="ru-RU" sz="1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в различии значений работы выхода электронов </a:t>
            </a:r>
            <a:r>
              <a:rPr lang="ru-RU" sz="12800" dirty="0" smtClean="0">
                <a:latin typeface="Times New Roman" pitchFamily="18" charset="0"/>
                <a:cs typeface="Times New Roman" pitchFamily="18" charset="0"/>
              </a:rPr>
              <a:t>из различных металлов;</a:t>
            </a:r>
          </a:p>
          <a:p>
            <a:pPr>
              <a:buFont typeface="Wingdings" pitchFamily="2" charset="2"/>
              <a:buChar char="v"/>
            </a:pPr>
            <a:r>
              <a:rPr lang="ru-RU" sz="1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в различии</a:t>
            </a:r>
            <a:r>
              <a:rPr lang="ru-RU" sz="1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концентрации электронов в этих металлах и сплавах.</a:t>
            </a:r>
            <a:endParaRPr lang="ru-RU" sz="1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endParaRPr lang="ru-RU" sz="1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2800" dirty="0" smtClean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>
              <a:buNone/>
            </a:pPr>
            <a:endParaRPr lang="ru-RU" sz="3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14282" y="428604"/>
            <a:ext cx="8715436" cy="6000792"/>
          </a:xfrm>
        </p:spPr>
        <p:txBody>
          <a:bodyPr/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Контактная разность потенциалов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пары проводников определяется по формуле: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где </a:t>
            </a:r>
            <a:r>
              <a:rPr lang="el-GR" sz="3200" b="1" i="1" dirty="0" smtClean="0">
                <a:latin typeface="Times New Roman" pitchFamily="18" charset="0"/>
                <a:cs typeface="Times New Roman" pitchFamily="18" charset="0"/>
              </a:rPr>
              <a:t>ψ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– постоянный для данной пары проводников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коэффициент </a:t>
            </a:r>
            <a:r>
              <a:rPr lang="ru-RU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термо-ЭДС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Т1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Т2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разность температур спаев.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На практике данное выражение не всегда соблюдается, и зависимость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термо-ЭДС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от температуры может быть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нелинейной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1714480" y="1643050"/>
          <a:ext cx="4929222" cy="8572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5" name="Формула" r:id="rId3" imgW="1295280" imgH="253800" progId="Equation.3">
                  <p:embed/>
                </p:oleObj>
              </mc:Choice>
              <mc:Fallback>
                <p:oleObj name="Формула" r:id="rId3" imgW="1295280" imgH="2538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4480" y="1643050"/>
                        <a:ext cx="4929222" cy="8572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85720" y="274638"/>
            <a:ext cx="857256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Данное свойство проводников используется в </a:t>
            </a:r>
            <a:r>
              <a:rPr lang="ru-RU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термопарах:</a:t>
            </a:r>
            <a:endParaRPr lang="ru-RU" dirty="0"/>
          </a:p>
        </p:txBody>
      </p:sp>
      <p:pic>
        <p:nvPicPr>
          <p:cNvPr id="4" name="Содержимое 3" descr="Проводниковые материалы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1928802"/>
            <a:ext cx="8501122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928694"/>
          </a:xfrm>
        </p:spPr>
        <p:txBody>
          <a:bodyPr>
            <a:noAutofit/>
          </a:bodyPr>
          <a:lstStyle/>
          <a:p>
            <a:pPr algn="ctr"/>
            <a:r>
              <a:rPr lang="ru-RU" sz="3600" b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Сплавы для термопар</a:t>
            </a:r>
            <a:endParaRPr lang="ru-RU" sz="3600" b="1" u="sng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14282" y="1285860"/>
            <a:ext cx="8715436" cy="5357850"/>
          </a:xfrm>
        </p:spPr>
        <p:txBody>
          <a:bodyPr>
            <a:normAutofit lnSpcReduction="10000"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Сплавы для термопар имеют различные сочетания, в том числе один электрод может быть из чистого металла.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Наиболее распространенными являются никелевые и медно-никелевые сплавы.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Для изготовления термопар применяются следующие сплавы:</a:t>
            </a:r>
          </a:p>
          <a:p>
            <a:pPr>
              <a:buFont typeface="Wingdings" pitchFamily="2" charset="2"/>
              <a:buChar char="Ø"/>
            </a:pPr>
            <a:r>
              <a:rPr lang="ru-RU" sz="32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Копель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(56% </a:t>
            </a:r>
            <a:r>
              <a:rPr lang="en-US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Cu , 44% Ni)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Char char="Ø"/>
            </a:pP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Алюмель (95% </a:t>
            </a:r>
            <a:r>
              <a:rPr lang="en-US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Ni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остальное </a:t>
            </a:r>
            <a:r>
              <a:rPr lang="en-US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Al, Si, Mg)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Char char="Ø"/>
            </a:pP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Хромель (90% </a:t>
            </a:r>
            <a:r>
              <a:rPr lang="en-US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Ni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10% </a:t>
            </a:r>
            <a:r>
              <a:rPr lang="en-US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Cr)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Char char="Ø"/>
            </a:pPr>
            <a:r>
              <a:rPr lang="ru-RU" sz="32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Платинородий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(90% </a:t>
            </a:r>
            <a:r>
              <a:rPr lang="en-US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Pt, 10% 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родия).</a:t>
            </a:r>
          </a:p>
          <a:p>
            <a:pPr>
              <a:buFont typeface="Wingdings" pitchFamily="2" charset="2"/>
              <a:buChar char="Ø"/>
            </a:pPr>
            <a:endParaRPr lang="ru-RU" sz="2800" dirty="0" smtClean="0"/>
          </a:p>
          <a:p>
            <a:pPr>
              <a:buFont typeface="Wingdings" pitchFamily="2" charset="2"/>
              <a:buChar char="Ø"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/>
          </a:bodyPr>
          <a:lstStyle/>
          <a:p>
            <a:pPr algn="ctr"/>
            <a:r>
              <a:rPr lang="ru-RU" sz="3200" b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Область применения различных термопар</a:t>
            </a:r>
            <a:endParaRPr lang="ru-RU" sz="3200" b="1" u="sng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85720" y="1142984"/>
            <a:ext cx="8572560" cy="5214974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§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Термопары могут применяться для измерения следующих температур:</a:t>
            </a:r>
          </a:p>
          <a:p>
            <a:pPr>
              <a:buFont typeface="Wingdings" pitchFamily="2" charset="2"/>
              <a:buChar char="Ø"/>
            </a:pP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Платина – </a:t>
            </a:r>
            <a:r>
              <a:rPr lang="ru-RU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платинородий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– до 1600 </a:t>
            </a:r>
            <a:r>
              <a:rPr lang="en-US" sz="2800" b="1" baseline="30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Char char="Ø"/>
            </a:pP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Хромель – алюмель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ТХА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до 1200</a:t>
            </a:r>
            <a:r>
              <a:rPr lang="en-US" sz="2800" b="1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baseline="30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Char char="Ø"/>
            </a:pP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Железо – константан, железо – </a:t>
            </a:r>
            <a:r>
              <a:rPr lang="ru-RU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копель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хромель – </a:t>
            </a:r>
            <a:r>
              <a:rPr lang="ru-RU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копель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– до 600 </a:t>
            </a:r>
            <a:r>
              <a:rPr lang="en-US" sz="2800" b="1" baseline="30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Char char="Ø"/>
            </a:pP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Медь – константан и медь –</a:t>
            </a:r>
            <a:r>
              <a:rPr lang="ru-RU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копель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- до 350 </a:t>
            </a:r>
            <a:r>
              <a:rPr lang="en-US" sz="2800" b="1" baseline="30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Char char="Ø"/>
            </a:pP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Предельная температура,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измеряемая термопарой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определяется областью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линейной зависимости </a:t>
            </a:r>
            <a:r>
              <a:rPr lang="ru-RU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термо-ЭДС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от разности температур.</a:t>
            </a:r>
          </a:p>
          <a:p>
            <a:pPr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этом случае погрешность измерений будет минимальной.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85720" y="214290"/>
            <a:ext cx="8572560" cy="714380"/>
          </a:xfrm>
        </p:spPr>
        <p:txBody>
          <a:bodyPr>
            <a:noAutofit/>
          </a:bodyPr>
          <a:lstStyle/>
          <a:p>
            <a:pPr algn="ctr"/>
            <a:r>
              <a:rPr lang="ru-RU" sz="2800" b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Температурный  коэффициент линейного расширения проводников</a:t>
            </a:r>
            <a:endParaRPr lang="ru-RU" sz="2800" b="1" u="sng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14282" y="1071546"/>
            <a:ext cx="8929718" cy="5500726"/>
          </a:xfrm>
        </p:spPr>
        <p:txBody>
          <a:bodyPr>
            <a:normAutofit fontScale="92500"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 нагреве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 одинаковой температуры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для различных проводников  характерны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разные значения увеличения их длины,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которые характеризуются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температурным коэффициентом линейного расширения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:</a:t>
            </a:r>
          </a:p>
          <a:p>
            <a:pPr>
              <a:buFont typeface="Wingdings" pitchFamily="2" charset="2"/>
              <a:buChar char="Ø"/>
            </a:pP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Активные проводники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– большие значения удлинения;</a:t>
            </a:r>
          </a:p>
          <a:p>
            <a:pPr>
              <a:buFont typeface="Wingdings" pitchFamily="2" charset="2"/>
              <a:buChar char="Ø"/>
            </a:pP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Пассивные проводники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– меньшие значения удлинения (изменения линейных размеров).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Этот коэффициент необходимо знать, чтобы иметь возможность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оценить работу сопряженных материалов в различных конструкциях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а также исключит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растрескивание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или нарушение вакуумного соединения металла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со стеклом или керамикой при изменении температуры.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85720" y="274638"/>
            <a:ext cx="8858280" cy="725470"/>
          </a:xfrm>
        </p:spPr>
        <p:txBody>
          <a:bodyPr/>
          <a:lstStyle/>
          <a:p>
            <a:pPr algn="ctr"/>
            <a:r>
              <a:rPr lang="ru-RU" b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Тепловые реле</a:t>
            </a:r>
            <a:endParaRPr lang="ru-RU" b="1" u="sng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85720" y="1142984"/>
            <a:ext cx="8572560" cy="528641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Данное свойство проводников используется в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тепловых реле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в которых основным элементом является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биметаллическая пластина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состоящая из двух проводниковых материалов, один из которых является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активным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а другой –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пассивным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Wingdings" pitchFamily="2" charset="2"/>
              <a:buChar char="§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 одинаковом тепловом воздействии разная степень удлинения проводников приводит к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деформации биметаллической пластины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т.е. к ее изгибанию, что приводит к срабатыванию теплового реле.</a:t>
            </a:r>
          </a:p>
          <a:p>
            <a:pPr>
              <a:buFont typeface="Wingdings" pitchFamily="2" charset="2"/>
              <a:buChar char="§"/>
            </a:pP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Тепловое реле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реагирует на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избыток тепла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возникающем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 перегрузках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/>
          </a:bodyPr>
          <a:lstStyle/>
          <a:p>
            <a:pPr algn="ctr"/>
            <a:r>
              <a:rPr lang="ru-RU" sz="2800" b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Устройство теплового реле</a:t>
            </a:r>
            <a:endParaRPr lang="ru-RU" sz="2800" b="1" u="sng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71604" y="1285860"/>
            <a:ext cx="6357982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971600" y="2276872"/>
            <a:ext cx="7815242" cy="42954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1 – биметаллическая пластина;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2 – рычаг;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3 – противодействующая пружина;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4, 5 – контакты теплового реле;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6 – нагревательный элемент;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7 – скоба;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8 – кнопка возврата реле в исходное состояние.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712" y="188640"/>
            <a:ext cx="5040560" cy="1962356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/>
          </a:bodyPr>
          <a:lstStyle/>
          <a:p>
            <a:pPr algn="ctr"/>
            <a:r>
              <a:rPr lang="ru-RU" sz="2800" b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Принцип работы теплового реле</a:t>
            </a:r>
            <a:endParaRPr lang="ru-RU" sz="2800" b="1" u="sng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14282" y="928670"/>
            <a:ext cx="8643998" cy="571504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Биметаллическая пластинка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– это наложенные друг на друга  и сваренные между собой две полоски из металла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 разными коэффициентами линейного  расширения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т.е. удлиняющиеся при нагревании неодинаково.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При нормальной температуре (между 0 и 20</a:t>
            </a:r>
            <a:r>
              <a:rPr lang="en-US" sz="2800" b="1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baseline="30000" dirty="0" err="1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 полоски имеют одинаковую длину, а при её повышении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пластинка 1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изгибается кверху и при определённом положении освобождает 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рычаг  2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который  под    воздействием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пружины 3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поворачивается  и  размыкает 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контакты  4  и  5.  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71304" y="321547"/>
            <a:ext cx="8729851" cy="6179287"/>
          </a:xfrm>
        </p:spPr>
        <p:txBody>
          <a:bodyPr>
            <a:noAutofit/>
          </a:bodyPr>
          <a:lstStyle/>
          <a:p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Очевидно, что </a:t>
            </a:r>
            <a:r>
              <a:rPr lang="ru-RU" sz="29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чем больше нагрев пластины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, тем больше и быстрее она изогнется и </a:t>
            </a:r>
            <a:r>
              <a:rPr lang="ru-RU" sz="29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тем быстрее сработает тепловое реле.</a:t>
            </a:r>
          </a:p>
          <a:p>
            <a:r>
              <a:rPr lang="ru-RU" sz="29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Ток защищаемого электродвигателя 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в тепловом реле проходит непосредственно через </a:t>
            </a:r>
            <a:r>
              <a:rPr lang="ru-RU" sz="29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биметаллическую пластинку 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9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прямой нагрев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) или через </a:t>
            </a:r>
            <a:r>
              <a:rPr lang="ru-RU" sz="29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нагревательный элемент 6 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9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косвенный нагрев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r>
              <a:rPr lang="ru-RU" sz="29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Величина тока срабатывания 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может быть изменена путем </a:t>
            </a:r>
            <a:r>
              <a:rPr lang="ru-RU" sz="29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смены биметаллической  пластины  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или  </a:t>
            </a:r>
            <a:r>
              <a:rPr lang="ru-RU" sz="29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нагревательного  элемента 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нихромовое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сопротивление)  на  другие,  имеющие  разную  форму  и сечение.</a:t>
            </a:r>
            <a:endParaRPr lang="ru-RU" sz="29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7544" y="2636912"/>
            <a:ext cx="4543446" cy="403861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0534" y="188640"/>
            <a:ext cx="5333926" cy="37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2798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32079" y="274638"/>
            <a:ext cx="8254721" cy="629714"/>
          </a:xfrm>
        </p:spPr>
        <p:txBody>
          <a:bodyPr>
            <a:normAutofit/>
          </a:bodyPr>
          <a:lstStyle/>
          <a:p>
            <a:pPr algn="ctr"/>
            <a:r>
              <a:rPr lang="ru-RU" sz="3200" b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Механические свойства проводников</a:t>
            </a:r>
            <a:endParaRPr lang="ru-RU" sz="3200" b="1" u="sng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14282" y="1000108"/>
            <a:ext cx="8715436" cy="5572164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Механическая прочность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характеризуется пределами прочности при растяжении, сжатии и изгибе;</a:t>
            </a:r>
          </a:p>
          <a:p>
            <a:pPr>
              <a:buFont typeface="Wingdings" pitchFamily="2" charset="2"/>
              <a:buChar char="Ø"/>
            </a:pP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Относительное удлинение перед разрывом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характеризует  хрупкость проводниковых материалов.</a:t>
            </a:r>
          </a:p>
          <a:p>
            <a:pPr>
              <a:buFont typeface="Wingdings" pitchFamily="2" charset="2"/>
              <a:buChar char="Ø"/>
            </a:pP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Механические свойства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металлических проводников в большой степени зависят 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от механической и термической  обработки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, от наличия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легирующих добавок.</a:t>
            </a:r>
          </a:p>
          <a:p>
            <a:pPr>
              <a:buNone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7937816"/>
              </p:ext>
            </p:extLst>
          </p:nvPr>
        </p:nvGraphicFramePr>
        <p:xfrm>
          <a:off x="7668344" y="2204864"/>
          <a:ext cx="1303136" cy="5012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4" name="Формула" r:id="rId3" imgW="406080" imgH="215640" progId="Equation.3">
                  <p:embed/>
                </p:oleObj>
              </mc:Choice>
              <mc:Fallback>
                <p:oleObj name="Формула" r:id="rId3" imgW="406080" imgH="215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8344" y="2204864"/>
                        <a:ext cx="1303136" cy="50120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Autofit/>
          </a:bodyPr>
          <a:lstStyle/>
          <a:p>
            <a:pPr algn="ctr"/>
            <a:r>
              <a:rPr lang="ru-RU" sz="3600" b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Материалы высокой проводимости</a:t>
            </a:r>
            <a:endParaRPr lang="ru-RU" sz="3600" b="1" u="sng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42844" y="857232"/>
            <a:ext cx="8858312" cy="5715040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ru-RU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Медь.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Преимущества меди</a:t>
            </a:r>
          </a:p>
          <a:p>
            <a:pPr>
              <a:buFont typeface="Wingdings" pitchFamily="2" charset="2"/>
              <a:buChar char="Ø"/>
            </a:pP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малое удельное сопротивление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(из всех материалов только серебро имеет несколько меньшее удельное сопротивление, чем медь);</a:t>
            </a:r>
          </a:p>
          <a:p>
            <a:pPr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достаточно высокая механическая прочность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удовлетворительная в большинстве случаев 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стойкость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по отношению 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 коррозии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(медь окисляется на воздухе даже в условиях высокой влажности значительно медленнее, чем, например, железо; интенсивное окисление меди происходит только при повышенных температурах);</a:t>
            </a:r>
          </a:p>
          <a:p>
            <a:pPr>
              <a:buFont typeface="Wingdings" pitchFamily="2" charset="2"/>
              <a:buChar char="Ø"/>
            </a:pP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хорошая обрабатываемость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(медь прокатывается в листы, ленты и протягивается в проволоку, толщина которой может быть доведена до тысячных долей миллиметра);</a:t>
            </a:r>
          </a:p>
          <a:p>
            <a:pPr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относительная легкость пайки и сварки.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428628"/>
          </a:xfrm>
        </p:spPr>
        <p:txBody>
          <a:bodyPr>
            <a:noAutofit/>
          </a:bodyPr>
          <a:lstStyle/>
          <a:p>
            <a:pPr algn="ctr"/>
            <a:r>
              <a:rPr lang="ru-RU" sz="2800" b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Марки меди</a:t>
            </a:r>
            <a:endParaRPr lang="ru-RU" sz="2800" b="1" u="sng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85720" y="642918"/>
            <a:ext cx="8572560" cy="5929354"/>
          </a:xfrm>
        </p:spPr>
        <p:txBody>
          <a:bodyPr>
            <a:normAutofit lnSpcReduction="10000"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Марки меди зависят от количества примесей:</a:t>
            </a:r>
          </a:p>
          <a:p>
            <a:pPr>
              <a:buFont typeface="Wingdings" pitchFamily="2" charset="2"/>
              <a:buChar char="Ø"/>
            </a:pP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М1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содержит 99,9% меди (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0,1% примесей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>
              <a:buFont typeface="Wingdings" pitchFamily="2" charset="2"/>
              <a:buChar char="Ø"/>
            </a:pP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М0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содержит не более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0,05% примесей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Wingdings" pitchFamily="2" charset="2"/>
              <a:buChar char="§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При холодной протяжке получают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твердотянутую  медь (МТ)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которая имеет: </a:t>
            </a:r>
          </a:p>
          <a:p>
            <a:pPr>
              <a:buFont typeface="Wingdings" pitchFamily="2" charset="2"/>
              <a:buChar char="Ø"/>
            </a:pP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высокий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предел прочности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 растяжении ;</a:t>
            </a:r>
          </a:p>
          <a:p>
            <a:pPr>
              <a:buFont typeface="Wingdings" pitchFamily="2" charset="2"/>
              <a:buChar char="Ø"/>
            </a:pP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малое относительное удлинение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перед разрывом;</a:t>
            </a:r>
          </a:p>
          <a:p>
            <a:pPr>
              <a:buFont typeface="Wingdings" pitchFamily="2" charset="2"/>
              <a:buChar char="Ø"/>
            </a:pP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высокую твердость и упругость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 изгибе.</a:t>
            </a:r>
          </a:p>
          <a:p>
            <a:pPr>
              <a:buFont typeface="Wingdings" pitchFamily="2" charset="2"/>
              <a:buChar char="§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Путем отжига получают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мягкую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отжженную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 медь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(ММ),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имеющая:</a:t>
            </a:r>
          </a:p>
          <a:p>
            <a:pPr>
              <a:buFont typeface="Wingdings" pitchFamily="2" charset="2"/>
              <a:buChar char="Ø"/>
            </a:pP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малую твердость и небольшую прочность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Char char="Ø"/>
            </a:pP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большое удлинение перед разрывом;</a:t>
            </a:r>
          </a:p>
          <a:p>
            <a:pPr>
              <a:buFont typeface="Wingdings" pitchFamily="2" charset="2"/>
              <a:buChar char="Ø"/>
            </a:pP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более высокую проводимость.</a:t>
            </a:r>
          </a:p>
          <a:p>
            <a:pPr>
              <a:buFont typeface="Wingdings" pitchFamily="2" charset="2"/>
              <a:buChar char="Ø"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Autofit/>
          </a:bodyPr>
          <a:lstStyle/>
          <a:p>
            <a:pPr algn="ctr"/>
            <a:r>
              <a:rPr lang="ru-RU" sz="2800" b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Сплавы меди</a:t>
            </a:r>
            <a:endParaRPr lang="ru-RU" sz="2800" b="1" u="sng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14282" y="857232"/>
            <a:ext cx="8715436" cy="5857916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отдельных случаях помимо чистой меди в качестве проводникового материала применяются ее сплавы с оловом, кремнием, фосфором, бериллием, хромом, магнием, кадмием.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Такие сплавы, носящие название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бронз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при правильно подобранном составе имеют значительно более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высокие механические свойства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чем чистая медь: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бронз может быть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800-1200 МПа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 более.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Бронзы широко применяют для изготовления токопроводящих пружин и т. п.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Кадмиевую бронзу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применяют для контактных проводов и коллекторных пластин особо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ответственного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назначения.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8210032"/>
              </p:ext>
            </p:extLst>
          </p:nvPr>
        </p:nvGraphicFramePr>
        <p:xfrm>
          <a:off x="1403648" y="3501008"/>
          <a:ext cx="642942" cy="7143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6" name="Формула" r:id="rId3" imgW="279360" imgH="304560" progId="Equation.3">
                  <p:embed/>
                </p:oleObj>
              </mc:Choice>
              <mc:Fallback>
                <p:oleObj name="Формула" r:id="rId3" imgW="279360" imgH="30456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648" y="3501008"/>
                        <a:ext cx="642942" cy="7143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85720" y="357166"/>
            <a:ext cx="8572560" cy="6286544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Еще большей механической прочностью обладает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бериллиевая бронза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 1350 МПа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Сплав меди с цинком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латунь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— обладает достаточно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высоким относительным удлинением перед разрывом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 повышенном по сравнению с чистой медью пределе прочности при растяжении.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Латунь имеет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технологические преимущества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перед медью при обработке штамповкой, глубокой вытяжкой и т. п.</a:t>
            </a:r>
          </a:p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Латунь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применяют в электротехнике для изготовления всевозможных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токопроводящих деталей сложной формы.</a:t>
            </a:r>
          </a:p>
          <a:p>
            <a:endParaRPr lang="ru-RU" sz="28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857256"/>
          </a:xfrm>
        </p:spPr>
        <p:txBody>
          <a:bodyPr>
            <a:noAutofit/>
          </a:bodyPr>
          <a:lstStyle/>
          <a:p>
            <a:pPr algn="ctr"/>
            <a:r>
              <a:rPr lang="ru-RU" sz="3200" b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Алюминий и его свойства</a:t>
            </a:r>
            <a:endParaRPr lang="ru-RU" sz="3200" b="1" u="sng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14282" y="1142984"/>
            <a:ext cx="8715436" cy="5143536"/>
          </a:xfrm>
        </p:spPr>
        <p:txBody>
          <a:bodyPr>
            <a:normAutofit fontScale="92500" lnSpcReduction="10000"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Алюминий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является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вторым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по значению (после меди) проводниковым материалом. 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Это важнейший представитель так называемых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легких металлов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(т.е. металлов с плотностью менее 5 Мг/ м</a:t>
            </a:r>
            <a:r>
              <a:rPr lang="ru-RU" sz="3200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):</a:t>
            </a:r>
          </a:p>
          <a:p>
            <a:pPr>
              <a:buFont typeface="Wingdings" pitchFamily="2" charset="2"/>
              <a:buChar char="v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плотность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литого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алюминия около 2,6 мг/ м</a:t>
            </a:r>
            <a:r>
              <a:rPr lang="ru-RU" sz="3200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Char char="v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плотность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прокатанного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алюминия - 2,7 мг/ м</a:t>
            </a:r>
            <a:r>
              <a:rPr lang="ru-RU" sz="3200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Font typeface="Wingdings" pitchFamily="2" charset="2"/>
              <a:buChar char="Ø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Таким образом, алюминий приблизительно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3,5 раза легче меди. </a:t>
            </a:r>
          </a:p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Температурный коэффициент расширения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удельная теплоемкость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теплота плавления алюминия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больше, чем меди. </a:t>
            </a:r>
          </a:p>
          <a:p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14282" y="285728"/>
            <a:ext cx="8715436" cy="6286544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Вследствие высоких значений удельной теплоемкости и теплоты плавления для нагрева алюминия до температуры плавления и перевода в расплавленное состояние требуется большая затрата теплоты, чем для нагрева и расплавления такого же количества меди, хотя температура плавления алюминия ниже, чем меди.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Алюминий обладает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пониженными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по сравнению с медью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свойствами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— как механическими, так и электрическими. </a:t>
            </a:r>
          </a:p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 одинаковых сечении и длине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электрическое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сопротивление алюминиевого провода больше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чем медного,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0,028:0,0172=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1,63 раза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11015" y="271305"/>
            <a:ext cx="8647265" cy="6372405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Следовательно, чтобы получить алюминиевый провод такого же электрического сопротивления, как и медный, нужно взять его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сечение в 1,63 раза большим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т.е. диаметр должен быть в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1,3 раза больше диаметра медного провода.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Если сравнить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 массе два отрезка алюминиевого и медного проводов одной длины и одного и того же сопротивления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то окажется, что алюминиевый провод хотя и толще медного, но легче его приблизительно в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два раза.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42844" y="428604"/>
            <a:ext cx="8858312" cy="6286544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Алюминий весьма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активно окисляется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 покрывается тонкой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оксидной пленкой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большим электрическим сопротивлением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Эта пленка предохраняет алюминий от дальнейшей коррозии, но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создает большое переходное сопротивление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 местах контакта алюминиевых проводов и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делает невозможной пайку алюминия обычными методами. </a:t>
            </a:r>
          </a:p>
          <a:p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Для пайки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алюминия применяются специальные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пасты-припои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или используются ультразвуковые паяльники.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79512" y="44624"/>
            <a:ext cx="8784976" cy="6143668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 местах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контакта алюминия и меди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возможна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гальваническая коррозия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Если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область контакта подвергается действию влаги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то возникает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местная гальваническая пара с довольно высоким значением ЭДС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причем полярность этой пары такова, что на внешней поверхности контакта ток идет от алюминия к меди и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алюминиевый проводник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может быть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сильно разрушен коррозией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Поэтому места соединения медных проводников с алюминиевыми должны тщательно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защищаться от увлажнения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покрытием лаками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 тому подобными способами).</a:t>
            </a:r>
          </a:p>
          <a:p>
            <a:endParaRPr lang="ru-RU" sz="32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714380"/>
          </a:xfrm>
        </p:spPr>
        <p:txBody>
          <a:bodyPr>
            <a:noAutofit/>
          </a:bodyPr>
          <a:lstStyle/>
          <a:p>
            <a:pPr algn="ctr"/>
            <a:r>
              <a:rPr lang="ru-RU" sz="3200" b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Марки алюминия</a:t>
            </a:r>
            <a:endParaRPr lang="ru-RU" sz="3200" b="1" u="sng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85720" y="928670"/>
            <a:ext cx="8643998" cy="5214974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Для электротехнических целей используют алюминий, содержащий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более 0,5%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примесей, марки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А1.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Еще более чистый алюминий марки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АВ00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более 0,03%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примесей) применяют для изготовления алюминиевой фольги, электродов и корпусов оксидных конденсаторов. 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Алюминий наивысшей чистоты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АВ000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имеет содержание примесей, не превышающее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0,004%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Autofit/>
          </a:bodyPr>
          <a:lstStyle/>
          <a:p>
            <a:pPr algn="ctr"/>
            <a:r>
              <a:rPr lang="ru-RU" sz="3600" b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Марки алюминия</a:t>
            </a:r>
            <a:endParaRPr lang="ru-RU" sz="3600" b="1" u="sng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85720" y="1000108"/>
            <a:ext cx="8643998" cy="550072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Разные примеси в различной степени снижают удельную проводимость  алюминия:</a:t>
            </a:r>
          </a:p>
          <a:p>
            <a:pPr>
              <a:buFont typeface="Wingdings" pitchFamily="2" charset="2"/>
              <a:buChar char="Ø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Добавки </a:t>
            </a:r>
            <a:r>
              <a:rPr lang="ru-RU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Ni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Si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Zn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или </a:t>
            </a:r>
            <a:r>
              <a:rPr lang="ru-RU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Fe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при содержании их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0,5%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снижают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γ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отожженного алюминия не более чем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2-3%.</a:t>
            </a:r>
          </a:p>
          <a:p>
            <a:pPr>
              <a:buFont typeface="Wingdings" pitchFamily="2" charset="2"/>
              <a:buChar char="Ø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Более заметное действие оказывают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примеси </a:t>
            </a:r>
            <a:r>
              <a:rPr lang="ru-RU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Сu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Ag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Mg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при том же массовом содержании снижающие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γ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алюминия на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5-10%.</a:t>
            </a:r>
          </a:p>
          <a:p>
            <a:pPr>
              <a:buFont typeface="Wingdings" pitchFamily="2" charset="2"/>
              <a:buChar char="Ø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Очень сильно снижают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γ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алюминия добавки </a:t>
            </a:r>
            <a:r>
              <a:rPr lang="ru-RU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Ti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и М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642942"/>
          </a:xfrm>
        </p:spPr>
        <p:txBody>
          <a:bodyPr>
            <a:noAutofit/>
          </a:bodyPr>
          <a:lstStyle/>
          <a:p>
            <a:pPr algn="ctr"/>
            <a:r>
              <a:rPr lang="ru-RU" sz="3200" b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Сплавы алюминия</a:t>
            </a:r>
            <a:endParaRPr lang="ru-RU" sz="3200" b="1" u="sng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14282" y="857232"/>
            <a:ext cx="8715436" cy="571504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Алюминиевые сплавы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обладают повышенной механической прочностью.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Сплав </a:t>
            </a:r>
            <a:r>
              <a:rPr lang="ru-RU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альдрей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содержащий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0,3-0,5% </a:t>
            </a:r>
            <a:r>
              <a:rPr lang="ru-RU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Mg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0,4-0,7% </a:t>
            </a:r>
            <a:r>
              <a:rPr lang="ru-RU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Si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и 0,2-0,3% </a:t>
            </a:r>
            <a:r>
              <a:rPr lang="ru-RU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Fe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(остальное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). </a:t>
            </a:r>
          </a:p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Сталеалюминевый провод (АС),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широко применяемый в линиях электропередачи, представляют собой сердечник, свитый  из стальных жил и обвитый снаружи алюминиевой проволокой.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проводах такого типа механическая прочность определяется главным образом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стальным сердечником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а электрическая проводимость —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алюминием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714380"/>
          </a:xfrm>
        </p:spPr>
        <p:txBody>
          <a:bodyPr>
            <a:normAutofit/>
          </a:bodyPr>
          <a:lstStyle/>
          <a:p>
            <a:pPr algn="ctr"/>
            <a:r>
              <a:rPr lang="ru-RU" sz="3200" b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Железо и его свойства</a:t>
            </a:r>
            <a:endParaRPr lang="ru-RU" sz="3200" b="1" u="sng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14282" y="1214422"/>
            <a:ext cx="8715436" cy="542928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Железо (сталь)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как наиболее 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дешевый и доступный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металл, обладающий к тому же  высокой  механической  прочностью,  представляет  большой  интерес  для использования в  качестве 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проводникового  материала. 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Чистое железо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имеет значительно более высокое по сравнению с  медью  и  алюминием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удельное сопротивление  (около 0,1  мкОм*м)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Для 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стали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 т.  е. железа с примесью углерода и других элементов,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удельное сопротивление еще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выше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/>
          </a:bodyPr>
          <a:lstStyle/>
          <a:p>
            <a:pPr algn="ctr"/>
            <a:r>
              <a:rPr lang="ru-RU" sz="3600" b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Железо и его свойства</a:t>
            </a:r>
            <a:endParaRPr lang="ru-RU" sz="3600" b="1" u="sng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14282" y="1142984"/>
            <a:ext cx="8572560" cy="542928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 переменном токе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  стали  как  в  </a:t>
            </a:r>
            <a:r>
              <a:rPr lang="ru-RU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ферромагнитном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материале 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заметно</a:t>
            </a:r>
          </a:p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сказывается поверхностный  эффект,  поэтому  в  соответствии  с  известными законами  электротехники  активное   сопротивление   стальных   проводников переменному току выше, чем постоянному току. </a:t>
            </a:r>
          </a:p>
          <a:p>
            <a:pPr>
              <a:buFont typeface="Wingdings" pitchFamily="2" charset="2"/>
              <a:buChar char="Ø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Кроме  того,  при  переменном токе в стальных проводниках появляются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потери  мощности  на  гистерезис.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14282" y="285728"/>
            <a:ext cx="8643998" cy="6357982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Обычная  сталь обладает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малой стойкостью к  коррозии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:  </a:t>
            </a:r>
          </a:p>
          <a:p>
            <a:pPr>
              <a:buFont typeface="Wingdings" pitchFamily="2" charset="2"/>
              <a:buChar char="v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даже  при 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нормальной  температуре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особенно в условиях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повышенной влажности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она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быстро ржавеет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Char char="v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 повышении температуры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скорость     коррозии     резко     возрастает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     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Поэтому поверхность стальных  проводов должна быть защищена  слоем  более  стойкого материала.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Обычно для этой цели применяют  покрытие     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цинком.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pPr algn="ctr"/>
            <a:r>
              <a:rPr lang="ru-RU" sz="3600" b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Применение стали</a:t>
            </a:r>
            <a:endParaRPr lang="ru-RU" sz="3600" b="1" u="sng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14282" y="1071546"/>
            <a:ext cx="8358278" cy="5500726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Сталь используют в качестве материала  для 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проводов  воздушных  линий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 передаче небольших мощностей.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Сталь используется также в виде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шин,   рельсов трамваев, электрических  железных  дорог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Для  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сердечников   </a:t>
            </a:r>
            <a:r>
              <a:rPr lang="ru-RU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сталеалюминиевых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проводов  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воздушных    линий  электропередачи    применяется  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особо     прочная   стальная проволока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  имеющая             =1200—1500  МПа  и   </a:t>
            </a:r>
            <a:r>
              <a:rPr lang="el-GR" sz="2800" i="1" dirty="0" smtClean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= 4—5  %.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994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6107013"/>
              </p:ext>
            </p:extLst>
          </p:nvPr>
        </p:nvGraphicFramePr>
        <p:xfrm>
          <a:off x="4179091" y="4221088"/>
          <a:ext cx="785818" cy="7143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9" name="Формула" r:id="rId3" imgW="279360" imgH="304560" progId="Equation.3">
                  <p:embed/>
                </p:oleObj>
              </mc:Choice>
              <mc:Fallback>
                <p:oleObj name="Формула" r:id="rId3" imgW="279360" imgH="30456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79091" y="4221088"/>
                        <a:ext cx="785818" cy="7143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/>
          </a:bodyPr>
          <a:lstStyle/>
          <a:p>
            <a:pPr algn="ctr"/>
            <a:r>
              <a:rPr lang="ru-RU" sz="3200" b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Сплавы высокого сопротивления</a:t>
            </a:r>
            <a:endParaRPr lang="ru-RU" sz="3200" b="1" u="sng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1000108"/>
            <a:ext cx="9144000" cy="5286412"/>
          </a:xfrm>
        </p:spPr>
        <p:txBody>
          <a:bodyPr>
            <a:normAutofit lnSpcReduction="10000"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Сплавы высокого сопротивления имеют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ƿ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&gt;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0,3 мкОм м </a:t>
            </a:r>
          </a:p>
          <a:p>
            <a:pPr algn="ctr">
              <a:buNone/>
            </a:pP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Требования  к сплавам для электроизмерительных приборов и образцовых резисторов</a:t>
            </a:r>
          </a:p>
          <a:p>
            <a:pPr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высокая стабильность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ƿ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во времени;</a:t>
            </a:r>
          </a:p>
          <a:p>
            <a:pPr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малый температурный коэффициент удельного сопротивления;</a:t>
            </a:r>
          </a:p>
          <a:p>
            <a:pPr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малый коэффициент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термо-ЭДС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в паре данного сплава с медью.</a:t>
            </a:r>
          </a:p>
          <a:p>
            <a:pPr algn="ctr">
              <a:buNone/>
            </a:pP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Требования  к сплавам для нагревательных приборов</a:t>
            </a:r>
          </a:p>
          <a:p>
            <a:pPr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высокая 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нагревостойкость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- рабочие температуры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&gt;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1000</a:t>
            </a: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baseline="30000" dirty="0" err="1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ea typeface="Calibri"/>
                <a:cs typeface="Times New Roman" pitchFamily="18" charset="0"/>
              </a:rPr>
              <a:t>технологичность – возможность изготовления гибкой    проволоки.</a:t>
            </a:r>
          </a:p>
          <a:p>
            <a:pPr>
              <a:buFont typeface="Wingdings" pitchFamily="2" charset="2"/>
              <a:buChar char="Ø"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85720" y="214290"/>
            <a:ext cx="8643998" cy="785818"/>
          </a:xfrm>
        </p:spPr>
        <p:txBody>
          <a:bodyPr>
            <a:normAutofit/>
          </a:bodyPr>
          <a:lstStyle/>
          <a:p>
            <a:pPr algn="ctr"/>
            <a:r>
              <a:rPr lang="ru-RU" sz="3600" b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Сплавы высокого сопротивления</a:t>
            </a:r>
            <a:endParaRPr lang="ru-RU" sz="3600" b="1" u="sng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85720" y="1000108"/>
            <a:ext cx="8643998" cy="557216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b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Характеристики некоторых сплавов</a:t>
            </a:r>
          </a:p>
          <a:p>
            <a:pPr algn="ctr">
              <a:buNone/>
            </a:pPr>
            <a:endParaRPr lang="ru-RU" sz="2800" b="1" u="sng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0" y="1571611"/>
          <a:ext cx="9144000" cy="5293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144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Материал</a:t>
                      </a:r>
                      <a:endParaRPr lang="ru-RU" sz="2400" dirty="0">
                        <a:solidFill>
                          <a:schemeClr val="bg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Плотность, </a:t>
                      </a:r>
                      <a:endParaRPr lang="ru-RU" sz="24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кг/м</a:t>
                      </a:r>
                      <a:r>
                        <a:rPr lang="ru-RU" sz="2400" b="1" baseline="30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2400" dirty="0">
                        <a:solidFill>
                          <a:schemeClr val="bg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Температура</a:t>
                      </a:r>
                      <a:br>
                        <a:rPr lang="ru-RU" sz="2400" b="1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</a:br>
                      <a:r>
                        <a:rPr lang="ru-RU" sz="2400" b="1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плавления, °C</a:t>
                      </a:r>
                      <a:endParaRPr lang="ru-RU" sz="2400" dirty="0">
                        <a:solidFill>
                          <a:schemeClr val="bg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Удельное </a:t>
                      </a:r>
                      <a:r>
                        <a:rPr lang="ru-RU" sz="24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сопротивление</a:t>
                      </a:r>
                      <a:r>
                        <a:rPr lang="ru-RU" sz="2400" b="1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, </a:t>
                      </a:r>
                      <a:endParaRPr lang="ru-RU" sz="24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мкОм·м</a:t>
                      </a:r>
                      <a:endParaRPr lang="ru-RU" sz="2400" dirty="0">
                        <a:solidFill>
                          <a:schemeClr val="bg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57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Константан</a:t>
                      </a: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8900</a:t>
                      </a: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1260</a:t>
                      </a: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0,4-0,5</a:t>
                      </a: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57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Манганин</a:t>
                      </a: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8400</a:t>
                      </a: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960</a:t>
                      </a: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0,42-0,5</a:t>
                      </a: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57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Нихром</a:t>
                      </a: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8200</a:t>
                      </a: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1400</a:t>
                      </a: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1,0-1,2</a:t>
                      </a: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57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 err="1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Фехраль</a:t>
                      </a:r>
                      <a:endParaRPr lang="ru-RU" sz="28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7300</a:t>
                      </a: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1490</a:t>
                      </a: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1,26-1,35</a:t>
                      </a: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157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 err="1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Хромаль</a:t>
                      </a:r>
                      <a:endParaRPr lang="ru-RU" sz="28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7100</a:t>
                      </a: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1500</a:t>
                      </a: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1,45</a:t>
                      </a: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14282" y="274638"/>
            <a:ext cx="8715436" cy="654032"/>
          </a:xfrm>
        </p:spPr>
        <p:txBody>
          <a:bodyPr>
            <a:normAutofit/>
          </a:bodyPr>
          <a:lstStyle/>
          <a:p>
            <a:pPr algn="ctr"/>
            <a:r>
              <a:rPr lang="ru-RU" b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Константан</a:t>
            </a:r>
            <a:endParaRPr lang="ru-RU" b="1" u="sng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85720" y="1142984"/>
            <a:ext cx="8643998" cy="550072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Состава сплава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58—60% меди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32—40% никеля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 — 2% марганца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Свойства константана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плотность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8900 кг/м</a:t>
            </a:r>
            <a:r>
              <a:rPr lang="ru-RU" b="1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температура плавления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-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1260 °С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удельное объемное сопротивление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l-GR" b="1" dirty="0" smtClean="0">
                <a:latin typeface="Times New Roman" pitchFamily="18" charset="0"/>
                <a:cs typeface="Times New Roman" pitchFamily="18" charset="0"/>
              </a:rPr>
              <a:t>ρ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= 0,45...0,52 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Ом • мм</a:t>
            </a:r>
            <a:r>
              <a:rPr lang="ru-RU" b="1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/м;</a:t>
            </a:r>
          </a:p>
          <a:p>
            <a:pPr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температурный  коэффициент удельного сопротивления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ТК</a:t>
            </a:r>
            <a:r>
              <a:rPr lang="el-GR" b="1" dirty="0" smtClean="0">
                <a:latin typeface="Times New Roman" pitchFamily="18" charset="0"/>
                <a:cs typeface="Times New Roman" pitchFamily="18" charset="0"/>
              </a:rPr>
              <a:t>ρ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= 14 • 10</a:t>
            </a:r>
            <a:r>
              <a:rPr lang="ru-RU" b="1" baseline="30000" dirty="0" smtClean="0">
                <a:latin typeface="Times New Roman" pitchFamily="18" charset="0"/>
                <a:cs typeface="Times New Roman" pitchFamily="18" charset="0"/>
              </a:rPr>
              <a:t>-6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1/°С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предел прочности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          = 400…720 МПа;</a:t>
            </a:r>
          </a:p>
          <a:p>
            <a:pPr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коэффициент </a:t>
            </a:r>
            <a:r>
              <a:rPr lang="ru-RU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термо-ЭДС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с медью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  40—50 мкВ/ °С</a:t>
            </a: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042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5440376"/>
              </p:ext>
            </p:extLst>
          </p:nvPr>
        </p:nvGraphicFramePr>
        <p:xfrm>
          <a:off x="3131840" y="4221088"/>
          <a:ext cx="571504" cy="7858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28" name="Формула" r:id="rId3" imgW="279360" imgH="304560" progId="Equation.3">
                  <p:embed/>
                </p:oleObj>
              </mc:Choice>
              <mc:Fallback>
                <p:oleObj name="Формула" r:id="rId3" imgW="279360" imgH="30456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1840" y="4221088"/>
                        <a:ext cx="571504" cy="78581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85720" y="274638"/>
            <a:ext cx="8643998" cy="654032"/>
          </a:xfrm>
        </p:spPr>
        <p:txBody>
          <a:bodyPr>
            <a:normAutofit/>
          </a:bodyPr>
          <a:lstStyle/>
          <a:p>
            <a:pPr algn="ctr"/>
            <a:r>
              <a:rPr lang="ru-RU" sz="3200" b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Применение константана</a:t>
            </a:r>
            <a:endParaRPr lang="ru-RU" sz="3200" b="1" u="sng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51208" y="1155560"/>
            <a:ext cx="8678509" cy="548815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Константан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получил свое название по причине того, что температурный коэффициент удельного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сопротивления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(ТК</a:t>
            </a:r>
            <a:r>
              <a:rPr lang="el-GR" sz="2800" dirty="0" smtClean="0">
                <a:latin typeface="Times New Roman" pitchFamily="18" charset="0"/>
                <a:cs typeface="Times New Roman" pitchFamily="18" charset="0"/>
              </a:rPr>
              <a:t>ρ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 очень мал, т.е.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удельное электрическое сопротивление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практически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изменяется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изменением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температуры сплава.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Данное свойство сплава обусловило его использование для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эталонных резисторов.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Т.к. в паре с медью константан имеет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значительную </a:t>
            </a:r>
            <a:r>
              <a:rPr lang="ru-RU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термо-эдс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это обусловливает его применение  в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термопарах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(изолированная константановая проволока в паре с медной применяется для термопар).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16200000">
            <a:off x="911667" y="104558"/>
            <a:ext cx="6866312" cy="645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48241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/>
          </a:bodyPr>
          <a:lstStyle/>
          <a:p>
            <a:pPr algn="ctr"/>
            <a:r>
              <a:rPr lang="ru-RU" sz="3200" b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Манганин</a:t>
            </a:r>
            <a:endParaRPr lang="ru-RU" sz="3200" b="1" u="sng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85720" y="1000108"/>
            <a:ext cx="8572560" cy="5357850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Состав сплава: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84—86% меди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2—3% никеля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12—13% марганца.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Свойства манганина: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плотность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-  8400 кг/м</a:t>
            </a:r>
            <a:r>
              <a:rPr lang="ru-RU" sz="2400" b="1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температура плавления 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-  960°С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удельное объемное сопротивление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l-GR" sz="2400" b="1" dirty="0" smtClean="0">
                <a:latin typeface="Times New Roman" pitchFamily="18" charset="0"/>
                <a:cs typeface="Times New Roman" pitchFamily="18" charset="0"/>
              </a:rPr>
              <a:t>ρ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= 0,47...0,5 Ом • мм</a:t>
            </a:r>
            <a:r>
              <a:rPr lang="ru-RU" sz="2400" b="1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/м;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температурный  коэффициент удельного сопротивления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ТК</a:t>
            </a:r>
            <a:r>
              <a:rPr lang="el-GR" sz="2400" b="1" dirty="0" smtClean="0">
                <a:latin typeface="Times New Roman" pitchFamily="18" charset="0"/>
                <a:cs typeface="Times New Roman" pitchFamily="18" charset="0"/>
              </a:rPr>
              <a:t>ρ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= 2…4 • 10</a:t>
            </a:r>
            <a:r>
              <a:rPr lang="ru-RU" sz="2400" b="1" baseline="30000" dirty="0" smtClean="0">
                <a:latin typeface="Times New Roman" pitchFamily="18" charset="0"/>
                <a:cs typeface="Times New Roman" pitchFamily="18" charset="0"/>
              </a:rPr>
              <a:t>-5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1/°С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предел прочности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-           = 450…580 МПа;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коэффициент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термо-ЭДС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с медью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-  0,9—1</a:t>
            </a:r>
            <a:r>
              <a:rPr lang="ru-RU" sz="2400" dirty="0" smtClean="0"/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мкВ/ °С.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Для увеличения удельного электрического сопротивления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 1,5—2 Ом • мм</a:t>
            </a:r>
            <a:r>
              <a:rPr lang="ru-RU" sz="2400" b="1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/м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состав манганина вводят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60—67% марганца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16—30% никеля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за счет уменьшения содержания меди.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4067881"/>
              </p:ext>
            </p:extLst>
          </p:nvPr>
        </p:nvGraphicFramePr>
        <p:xfrm>
          <a:off x="3707904" y="4509120"/>
          <a:ext cx="428628" cy="5000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48" name="Формула" r:id="rId3" imgW="279360" imgH="304560" progId="Equation.3">
                  <p:embed/>
                </p:oleObj>
              </mc:Choice>
              <mc:Fallback>
                <p:oleObj name="Формула" r:id="rId3" imgW="279360" imgH="30456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7904" y="4509120"/>
                        <a:ext cx="428628" cy="50006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7158" y="214290"/>
            <a:ext cx="8501122" cy="50006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Применение манганина</a:t>
            </a:r>
            <a:endParaRPr lang="ru-RU" sz="3600" b="1" u="sng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14282" y="785794"/>
            <a:ext cx="8715436" cy="6072206"/>
          </a:xfrm>
        </p:spPr>
        <p:txBody>
          <a:bodyPr>
            <a:normAutofit fontScale="85000" lnSpcReduction="20000"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Из манганина изготовляют мягкие (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ПММ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) и твердые (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ПМТ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) проволоки  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0,02—6 мм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 ленты толщиной до 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0,08 мм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 шириной до 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270 мм. 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Манганиновые изделия применяют при производстве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эталонных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резисторов высокого класса.</a:t>
            </a:r>
          </a:p>
          <a:p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Для стабилизации электрических характеристик манганиновые изделия подвергают </a:t>
            </a:r>
            <a:r>
              <a:rPr lang="ru-RU" sz="33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термической </a:t>
            </a: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обработке в вакууме при </a:t>
            </a: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400 </a:t>
            </a: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°С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 последующей длительной выдержке при комнатной температуре, в результате чего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повышается однородность сплава и стабилизируются его свойства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Наибольшая допустимая рабочая температура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для изделий из стабилизированных сортов манганина </a:t>
            </a:r>
          </a:p>
          <a:p>
            <a:pPr>
              <a:buNone/>
            </a:pP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200° С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из нестабилизированных —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60 - 80°С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 превышении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этих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температур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 манганиновых изделиях происходит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необратимое изменение свойств.</a:t>
            </a:r>
            <a:r>
              <a:rPr lang="ru-RU" sz="3200" b="1" dirty="0" smtClean="0">
                <a:solidFill>
                  <a:srgbClr val="FF0000"/>
                </a:solidFill>
              </a:rPr>
              <a:t/>
            </a:r>
            <a:br>
              <a:rPr lang="ru-RU" sz="3200" b="1" dirty="0" smtClean="0">
                <a:solidFill>
                  <a:srgbClr val="FF0000"/>
                </a:solidFill>
              </a:rPr>
            </a:br>
            <a:endParaRPr lang="ru-RU" sz="3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3753" y="0"/>
            <a:ext cx="5715000" cy="5715000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8557" t="40158" r="6975" b="11852"/>
          <a:stretch/>
        </p:blipFill>
        <p:spPr>
          <a:xfrm>
            <a:off x="323528" y="3606620"/>
            <a:ext cx="4752528" cy="3062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81155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14282" y="274638"/>
            <a:ext cx="8929718" cy="582594"/>
          </a:xfrm>
        </p:spPr>
        <p:txBody>
          <a:bodyPr>
            <a:normAutofit/>
          </a:bodyPr>
          <a:lstStyle/>
          <a:p>
            <a:pPr algn="ctr"/>
            <a:r>
              <a:rPr lang="ru-RU" b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Сплавы для нагревательных элементов</a:t>
            </a:r>
            <a:endParaRPr lang="ru-RU" b="1" u="sng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14282" y="928670"/>
            <a:ext cx="8715436" cy="571504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Для нагревательных элементов применяются сплавы на основе железа:</a:t>
            </a:r>
          </a:p>
          <a:p>
            <a:pPr>
              <a:buFont typeface="Wingdings" pitchFamily="2" charset="2"/>
              <a:buChar char="Ø"/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нихромы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– сплавы 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Fe – Ni – Cr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Char char="Ø"/>
            </a:pPr>
            <a:r>
              <a:rPr lang="ru-RU" sz="2800" b="1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ферронихромы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-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сплавы  с теми же компонентами, но с повышенным содержанием железа;</a:t>
            </a:r>
          </a:p>
          <a:p>
            <a:pPr>
              <a:buFont typeface="Wingdings" pitchFamily="2" charset="2"/>
              <a:buChar char="Ø"/>
            </a:pPr>
            <a:r>
              <a:rPr lang="ru-RU" sz="2800" b="1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фехрали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хромали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- сплавы 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Fe – Cr – Al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Wingdings" pitchFamily="2" charset="2"/>
              <a:buChar char="q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Количество тепла от нагревательного элемента пропорционально его сопротивлению:</a:t>
            </a:r>
          </a:p>
          <a:p>
            <a:pPr>
              <a:buFont typeface="Wingdings" pitchFamily="2" charset="2"/>
              <a:buChar char="q"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3000364" y="4714884"/>
          <a:ext cx="2571768" cy="12144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68" name="Формула" r:id="rId3" imgW="685800" imgH="507960" progId="Equation.3">
                  <p:embed/>
                </p:oleObj>
              </mc:Choice>
              <mc:Fallback>
                <p:oleObj name="Формула" r:id="rId3" imgW="685800" imgH="50796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0364" y="4714884"/>
                        <a:ext cx="2571768" cy="121444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85720" y="274638"/>
            <a:ext cx="8572560" cy="939784"/>
          </a:xfrm>
        </p:spPr>
        <p:txBody>
          <a:bodyPr>
            <a:noAutofit/>
          </a:bodyPr>
          <a:lstStyle/>
          <a:p>
            <a:pPr algn="ctr"/>
            <a:r>
              <a:rPr lang="ru-RU" sz="2800" b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Инженерные решения для увеличения тепла от нагревательных элементов</a:t>
            </a:r>
            <a:endParaRPr lang="ru-RU" sz="2800" b="1" u="sng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00034" y="1481328"/>
            <a:ext cx="8429684" cy="45259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Использовать сплавы с высоким удельным сопротивлением;</a:t>
            </a:r>
          </a:p>
          <a:p>
            <a:pPr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Увеличить длину проволоки в нагревательном элементе без увеличения габаритов изделия (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использование спиралей из проволоки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Использовать проволоку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малого поперечного сечения.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1352" y="4581128"/>
            <a:ext cx="6147048" cy="2049016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85720" y="274638"/>
            <a:ext cx="8643998" cy="654032"/>
          </a:xfrm>
        </p:spPr>
        <p:txBody>
          <a:bodyPr>
            <a:normAutofit/>
          </a:bodyPr>
          <a:lstStyle/>
          <a:p>
            <a:pPr algn="ctr"/>
            <a:r>
              <a:rPr lang="ru-RU" sz="3200" b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Материалы с памятью формы</a:t>
            </a:r>
            <a:endParaRPr lang="ru-RU" sz="3200" b="1" u="sng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57158" y="928670"/>
            <a:ext cx="8572560" cy="5500726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Первым сплавом, обладающим памятью формы , является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нитинол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содержащий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55%  никеля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45% титана.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Он был создан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1962 году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но его уникальное свойство (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термическая память формы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 было обнаружено позже.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Деталь из сплава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«запоминает»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форму, которую она имела 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 нагреве до определенной температуры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и, будучи охлажденной и деформированной, 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воспроизводит эту форму при нагревании до «памятной» температуры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745" y="188640"/>
            <a:ext cx="9067255" cy="645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33876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79712" y="0"/>
            <a:ext cx="4689096" cy="6835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94009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14282" y="285728"/>
            <a:ext cx="8715436" cy="6357982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Если проволоку из этого сплава нагреть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sz="28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темпе-ратуры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360 – 420 К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изогнуть в нагретом состоянии, охладить и распрямить (расплющить, согнуть иным образом, завязать узлом), то 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при повторном нагреве до температуры около 340 К она самопроизвольно восстановит форму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которую имела в исходном состоянии.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Памятью формы обладают и другие сплавы: 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серебро - кадмий, серебро - цинк, титан – железо, титан- никель – кобальт, медь – алюминий – никель, золото – кадмий, цирконий – рубидий, цирконий – палладий.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Применение: 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космонавтика, электроника, </a:t>
            </a:r>
            <a:r>
              <a:rPr lang="ru-RU" sz="28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меди-цина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и другие области.</a:t>
            </a:r>
            <a:endParaRPr lang="ru-RU" sz="2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7158" y="274638"/>
            <a:ext cx="8329642" cy="582594"/>
          </a:xfrm>
        </p:spPr>
        <p:txBody>
          <a:bodyPr>
            <a:noAutofit/>
          </a:bodyPr>
          <a:lstStyle/>
          <a:p>
            <a:pPr algn="ctr"/>
            <a:r>
              <a:rPr lang="ru-RU" sz="3600" b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Контактные материалы</a:t>
            </a:r>
            <a:endParaRPr lang="ru-RU" sz="3600" b="1" u="sng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14282" y="857232"/>
            <a:ext cx="8715436" cy="5715040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Электрические контакты являются 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самым слабым звеном электрической цепи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независимо от того из какого материала они выполнены.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 соприкосновении двух металлов или сплавов возникает электрическое сопротивление,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называ-емое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переходным сопротивлением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контакта.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Переходное сопротивление лишь 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частично зависит от удельной электрической проводимости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материала, из которого состоит площадь контакта.</a:t>
            </a:r>
          </a:p>
          <a:p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Переходное сопротивление всегда больше сопротивлений контактируемых материалов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а, следовательно в месте контакта 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выделяется больше тепла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при протекании тока (электрические потери).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85720" y="214290"/>
            <a:ext cx="8643998" cy="6643710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Причиной большего нагрева контактного соединения является невозможность выполнить контактируемые поверхности абсолютно гладкими.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Поверхность контактируемых проводников является 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кажущейся площадью контакта.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действительности из-за шероховатости поверхности контактов 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фактическая площадь контактирования значительно меньше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(соприкасаются друг с другом только самые большие выступы) и электрический ток протекает только через малые площадки 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фактического контакта.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Размеры площадок случайны, но их  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можно увеличить за счет усилия нажатия контактов.</a:t>
            </a:r>
          </a:p>
          <a:p>
            <a:r>
              <a:rPr lang="ru-RU" sz="2800" b="1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Другой причиной является образование оксидных пленок на поверхности контактов, обладающих более высокими удельными сопротивлениями.</a:t>
            </a:r>
            <a:endParaRPr lang="ru-RU" sz="2800" b="1" i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/>
          </a:bodyPr>
          <a:lstStyle/>
          <a:p>
            <a:pPr algn="ctr"/>
            <a:r>
              <a:rPr lang="ru-RU" sz="3200" b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Требования к контактным материалам</a:t>
            </a:r>
            <a:endParaRPr lang="ru-RU" sz="3200" b="1" u="sng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572164"/>
          </a:xfrm>
        </p:spPr>
        <p:txBody>
          <a:bodyPr>
            <a:normAutofit/>
          </a:bodyPr>
          <a:lstStyle/>
          <a:p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высокая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дугостойкость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высокая твердость;</a:t>
            </a:r>
          </a:p>
          <a:p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высокая удельная электропроводимость;</a:t>
            </a:r>
          </a:p>
          <a:p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большой коэффициент теплопроводности;</a:t>
            </a:r>
          </a:p>
          <a:p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малое переходное сопротивление контакта;</a:t>
            </a:r>
          </a:p>
          <a:p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высокая химическая стойкость, особенно к окислению.</a:t>
            </a:r>
          </a:p>
          <a:p>
            <a:pPr algn="ctr">
              <a:buNone/>
            </a:pP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Виды контактов</a:t>
            </a:r>
          </a:p>
          <a:p>
            <a:pPr>
              <a:buFont typeface="Wingdings" pitchFamily="2" charset="2"/>
              <a:buChar char="Ø"/>
            </a:pP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скользящие;</a:t>
            </a:r>
          </a:p>
          <a:p>
            <a:pPr>
              <a:buFont typeface="Wingdings" pitchFamily="2" charset="2"/>
              <a:buChar char="Ø"/>
            </a:pP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разрывные</a:t>
            </a:r>
            <a:r>
              <a:rPr lang="ru-RU" sz="28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Char char="Ø"/>
            </a:pPr>
            <a:r>
              <a:rPr lang="ru-RU" sz="2800" b="1" i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2800" b="1" i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еподвижные</a:t>
            </a:r>
            <a:r>
              <a:rPr lang="ru-RU" sz="2800" b="1" i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b="1" dirty="0" smtClean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8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908" y="12623"/>
            <a:ext cx="4772651" cy="316188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0020" y="3161881"/>
            <a:ext cx="4808121" cy="3570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96689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4356"/>
          </a:xfrm>
        </p:spPr>
        <p:txBody>
          <a:bodyPr>
            <a:normAutofit/>
          </a:bodyPr>
          <a:lstStyle/>
          <a:p>
            <a:pPr algn="ctr"/>
            <a:r>
              <a:rPr lang="ru-RU" sz="3200" b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Материалы для разрывных контактов</a:t>
            </a:r>
            <a:endParaRPr lang="ru-RU" sz="3200" b="1" u="sng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14282" y="642918"/>
            <a:ext cx="8715436" cy="5929354"/>
          </a:xfrm>
        </p:spPr>
        <p:txBody>
          <a:bodyPr>
            <a:no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Разрывные  контакты предназначены  для  периодического замыкания  и  размыкания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электрических цепей в течение длительного времени (в реле, пускателях, автоматических выключателях и т.п.) 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 процессе работы разрывных контактов возникает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искра или электрическая дуга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что вызывает  их коррозию и электроэрозионный износ.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связи с этим материалы  для  разрывных  контактов  должен  иметь:</a:t>
            </a:r>
          </a:p>
          <a:p>
            <a:pPr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небольшое переходное электрическое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сопротив-ление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Char char="Ø"/>
            </a:pP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стойкость к механическому износу и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электри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-ческой эрозии.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Разрывные контакты  в слаботочной технике</a:t>
            </a:r>
            <a:endParaRPr lang="ru-RU" sz="3200" b="1" u="sng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91402" y="914400"/>
            <a:ext cx="8673086" cy="5729310"/>
          </a:xfrm>
        </p:spPr>
        <p:txBody>
          <a:bodyPr>
            <a:noAutofit/>
          </a:bodyPr>
          <a:lstStyle/>
          <a:p>
            <a:pPr marL="0"/>
            <a:r>
              <a:rPr lang="ru-RU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Слабонагруженные  контакты  изготавливают  из  благородных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металлов: 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золота, серебра, платины, палладия и их сплавов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которые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обладают  низким  переходным    электрическим  сопротивлением  и  повышенной стойкостью против окисления.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Чистое 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серебро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применяют  в  слабонагруженных  контактах  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 небольшой  частоте  переключений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Серебро  технологично  при  производстве  проката  и  наиболее  дешевое из  всех  благородных  металлов.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Серебряные  контакты  имеют 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удельное  электрическое сопротивление  0,019–0,070 мкОм м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твердость 30–50 НВ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Autofit/>
          </a:bodyPr>
          <a:lstStyle/>
          <a:p>
            <a:pPr algn="ctr"/>
            <a:r>
              <a:rPr lang="ru-RU" sz="3200" b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Разрывные контакты в сильноточной технике</a:t>
            </a:r>
            <a:endParaRPr lang="ru-RU" sz="3200" b="1" u="sng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51209" y="984738"/>
            <a:ext cx="8607071" cy="5658972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Используют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тугоплавкие металлы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вольфрам, молибден, медь, различные сплавы: </a:t>
            </a:r>
            <a:r>
              <a:rPr lang="en-US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Ag c Co, Ni, Cr, Mo, W, Ta,  Cu. 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 качестве разрывных контактов используются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металлокерамические композиции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систем:</a:t>
            </a:r>
          </a:p>
          <a:p>
            <a:pPr>
              <a:buFont typeface="Wingdings" pitchFamily="2" charset="2"/>
              <a:buChar char="Ø"/>
            </a:pPr>
            <a:r>
              <a:rPr lang="en-US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Ag-</a:t>
            </a:r>
            <a:r>
              <a:rPr lang="en-US" sz="32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CdO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Char char="Ø"/>
            </a:pP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Карбид вольфрама – серебро;</a:t>
            </a:r>
          </a:p>
          <a:p>
            <a:pPr>
              <a:buFont typeface="Wingdings" pitchFamily="2" charset="2"/>
              <a:buChar char="Ø"/>
            </a:pP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Медь – окись кадмия;</a:t>
            </a:r>
          </a:p>
          <a:p>
            <a:pPr>
              <a:buFont typeface="Wingdings" pitchFamily="2" charset="2"/>
              <a:buChar char="Ø"/>
            </a:pP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Серебро (медь) – графит.</a:t>
            </a: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7370" y="476672"/>
            <a:ext cx="7969260" cy="6002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21164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/>
          </a:bodyPr>
          <a:lstStyle/>
          <a:p>
            <a:pPr algn="ctr"/>
            <a:r>
              <a:rPr lang="ru-RU" sz="3200" b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Материалы для скользящих контактов</a:t>
            </a:r>
            <a:endParaRPr lang="ru-RU" sz="3200" b="1" u="sng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14282" y="1071546"/>
            <a:ext cx="8715436" cy="5429288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  материалам  для  скользящих  контактов предъявляют  те  же  требования,  что  и  для  разрывных,  но  основное  требование –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высокое  сопротивление  свариванию. 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Для  скользящих  контактов  применяют  композиции 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из порошков меди или серебра с небольшой  добавкой графита</a:t>
            </a: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, препятствующего  свариванию  (</a:t>
            </a:r>
            <a:r>
              <a:rPr lang="ru-RU" sz="3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МГ3,  МГ5,  СГ3,  СГ5</a:t>
            </a: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). </a:t>
            </a:r>
          </a:p>
          <a:p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Цифра  в  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марках указывает на содержание графита в процентах.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7489" y="548680"/>
            <a:ext cx="7987861" cy="5990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97262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85720" y="274638"/>
            <a:ext cx="8643998" cy="654032"/>
          </a:xfrm>
        </p:spPr>
        <p:txBody>
          <a:bodyPr>
            <a:normAutofit/>
          </a:bodyPr>
          <a:lstStyle/>
          <a:p>
            <a:pPr algn="ctr"/>
            <a:r>
              <a:rPr lang="ru-RU" sz="3200" b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Свойства и применение других металлов</a:t>
            </a:r>
            <a:endParaRPr lang="ru-RU" sz="3200" b="1" u="sng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85720" y="1000108"/>
            <a:ext cx="8643998" cy="564360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Серебро</a:t>
            </a:r>
          </a:p>
          <a:p>
            <a:pPr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нормальных условиях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ρ</a:t>
            </a:r>
            <a:r>
              <a:rPr lang="ru-RU" sz="28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=0,016 мкОм м;</a:t>
            </a:r>
          </a:p>
          <a:p>
            <a:pPr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Устойчиво к окислению;</a:t>
            </a:r>
          </a:p>
          <a:p>
            <a:pPr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Высокие механические свойства (изготовление проводников диаметром до 15 мкм).</a:t>
            </a:r>
          </a:p>
          <a:p>
            <a:pPr>
              <a:buFont typeface="Wingdings" pitchFamily="2" charset="2"/>
              <a:buChar char="v"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Обмотки мощных магнитов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для разделения изотопов, позволившие американцам создать в годы войны первые атомные бомбы,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были изготовлены из серебра.</a:t>
            </a:r>
          </a:p>
          <a:p>
            <a:pPr>
              <a:buFont typeface="Wingdings" pitchFamily="2" charset="2"/>
              <a:buChar char="v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 эти цели было израсходовано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40 тыс. тонн серебра.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75"/>
            <a:ext cx="8229600" cy="5715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4000" b="1" u="sng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Криопроводники</a:t>
            </a:r>
            <a:endParaRPr lang="ru-RU" sz="4000" u="sng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195" name="Содержимое 2"/>
          <p:cNvSpPr>
            <a:spLocks noGrp="1"/>
          </p:cNvSpPr>
          <p:nvPr>
            <p:ph idx="1"/>
          </p:nvPr>
        </p:nvSpPr>
        <p:spPr>
          <a:xfrm>
            <a:off x="140677" y="743579"/>
            <a:ext cx="8717573" cy="5900110"/>
          </a:xfrm>
        </p:spPr>
        <p:txBody>
          <a:bodyPr>
            <a:normAutofit/>
          </a:bodyPr>
          <a:lstStyle/>
          <a:p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Криопроводниками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называются материалы , у которых в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области низких температур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удельное электрическое сопротивление уменьшается в 3 – 4  раза.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Удельное сопротивление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обычных металлов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области криогенных температур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примерно на один порядок меньше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чем при комнатной температуре.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Для достижения особо высоких значений 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криопроводи-мости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необходима высокая чистота и минимальное число искажений кристаллической решетки металла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качестве 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криопроводников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наибольшее применение находят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медь, алюминий и бериллий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Удельное сопротивление 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криопроводников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изменяется постепенно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не скачкообразно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 резком изменении температуры или магнитной индукции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142875"/>
            <a:ext cx="8229600" cy="500063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4000" b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Сверхпроводники</a:t>
            </a:r>
            <a:endParaRPr lang="ru-RU" sz="4000" u="sng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219" name="Содержимое 2"/>
          <p:cNvSpPr>
            <a:spLocks noGrp="1"/>
          </p:cNvSpPr>
          <p:nvPr>
            <p:ph idx="1"/>
          </p:nvPr>
        </p:nvSpPr>
        <p:spPr>
          <a:xfrm>
            <a:off x="46560" y="693337"/>
            <a:ext cx="9133952" cy="5950352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1911 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г. голландский ученый Г. 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Каммерлинг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Оннес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обнаружил, что при охлаждении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 температуры 4,2 К 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сопротивление кольца из замороженной ртути внезапно исчезает.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Это внезапное исчезновение электрического 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сопротив-ления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при криогенных температурах , то есть появление бесконечной удельной проводимости, называется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сверхпроводимостью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Температура, при которой совершается переход вещества в сверхпроводящее состояние, называют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температурой сверхпроводящего перехода  -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Ткр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настоящее время известно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27 простых сверхпроводников (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чистых металлов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) и более тысячи сложных (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сплавов и соединений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2123</TotalTime>
  <Words>4311</Words>
  <Application>Microsoft Office PowerPoint</Application>
  <PresentationFormat>Экран (4:3)</PresentationFormat>
  <Paragraphs>445</Paragraphs>
  <Slides>75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75</vt:i4>
      </vt:variant>
    </vt:vector>
  </HeadingPairs>
  <TitlesOfParts>
    <vt:vector size="83" baseType="lpstr">
      <vt:lpstr>Arial</vt:lpstr>
      <vt:lpstr>Calibri</vt:lpstr>
      <vt:lpstr>Calibri Light</vt:lpstr>
      <vt:lpstr>Times New Roman</vt:lpstr>
      <vt:lpstr>Wingdings</vt:lpstr>
      <vt:lpstr>Тема Office</vt:lpstr>
      <vt:lpstr>Формула</vt:lpstr>
      <vt:lpstr>Microsoft Equation 3.0</vt:lpstr>
      <vt:lpstr>Проводниковые материалы</vt:lpstr>
      <vt:lpstr>Классификация проводниковых материалов</vt:lpstr>
      <vt:lpstr>Презентация PowerPoint</vt:lpstr>
      <vt:lpstr>Классификация проводников</vt:lpstr>
      <vt:lpstr>Презентация PowerPoint</vt:lpstr>
      <vt:lpstr>Структура твердых проводников</vt:lpstr>
      <vt:lpstr>Механизм прохождения тока в проводниках</vt:lpstr>
      <vt:lpstr>Механизм прохождения тока в проводниках</vt:lpstr>
      <vt:lpstr>Факторы, доказывающие идеальность  электронного газа </vt:lpstr>
      <vt:lpstr>Свойства проводниковых материалов</vt:lpstr>
      <vt:lpstr>Электропроводность проводников</vt:lpstr>
      <vt:lpstr>Презентация PowerPoint</vt:lpstr>
      <vt:lpstr>Факторы, влияющие на электропроводность проводников </vt:lpstr>
      <vt:lpstr>Презентация PowerPoint</vt:lpstr>
      <vt:lpstr>Презентация PowerPoint</vt:lpstr>
      <vt:lpstr>Презентация PowerPoint</vt:lpstr>
      <vt:lpstr>Презентация PowerPoint</vt:lpstr>
      <vt:lpstr>Температурный коэффициент удельного сопротивления металлов</vt:lpstr>
      <vt:lpstr>Теплопроводность проводников</vt:lpstr>
      <vt:lpstr>Термоэлектродвижущая сила</vt:lpstr>
      <vt:lpstr>Презентация PowerPoint</vt:lpstr>
      <vt:lpstr> Данное свойство проводников используется в термопарах:</vt:lpstr>
      <vt:lpstr>Сплавы для термопар</vt:lpstr>
      <vt:lpstr>Область применения различных термопар</vt:lpstr>
      <vt:lpstr>Температурный  коэффициент линейного расширения проводников</vt:lpstr>
      <vt:lpstr>Тепловые реле</vt:lpstr>
      <vt:lpstr>Устройство теплового реле</vt:lpstr>
      <vt:lpstr>Презентация PowerPoint</vt:lpstr>
      <vt:lpstr>Принцип работы теплового реле</vt:lpstr>
      <vt:lpstr>Презентация PowerPoint</vt:lpstr>
      <vt:lpstr>Презентация PowerPoint</vt:lpstr>
      <vt:lpstr>Механические свойства проводников</vt:lpstr>
      <vt:lpstr>Материалы высокой проводимости</vt:lpstr>
      <vt:lpstr>Марки меди</vt:lpstr>
      <vt:lpstr>Сплавы меди</vt:lpstr>
      <vt:lpstr>Презентация PowerPoint</vt:lpstr>
      <vt:lpstr>Алюминий и его свойства</vt:lpstr>
      <vt:lpstr>Презентация PowerPoint</vt:lpstr>
      <vt:lpstr>Презентация PowerPoint</vt:lpstr>
      <vt:lpstr>Презентация PowerPoint</vt:lpstr>
      <vt:lpstr>Презентация PowerPoint</vt:lpstr>
      <vt:lpstr>Марки алюминия</vt:lpstr>
      <vt:lpstr>Марки алюминия</vt:lpstr>
      <vt:lpstr>Сплавы алюминия</vt:lpstr>
      <vt:lpstr>Железо и его свойства</vt:lpstr>
      <vt:lpstr>Железо и его свойства</vt:lpstr>
      <vt:lpstr>Презентация PowerPoint</vt:lpstr>
      <vt:lpstr>Применение стали</vt:lpstr>
      <vt:lpstr>Сплавы высокого сопротивления</vt:lpstr>
      <vt:lpstr>Сплавы высокого сопротивления</vt:lpstr>
      <vt:lpstr>Константан</vt:lpstr>
      <vt:lpstr>Применение константана</vt:lpstr>
      <vt:lpstr>Презентация PowerPoint</vt:lpstr>
      <vt:lpstr>Манганин</vt:lpstr>
      <vt:lpstr>Применение манганина</vt:lpstr>
      <vt:lpstr>Презентация PowerPoint</vt:lpstr>
      <vt:lpstr>Сплавы для нагревательных элементов</vt:lpstr>
      <vt:lpstr>Инженерные решения для увеличения тепла от нагревательных элементов</vt:lpstr>
      <vt:lpstr>Материалы с памятью формы</vt:lpstr>
      <vt:lpstr>Презентация PowerPoint</vt:lpstr>
      <vt:lpstr>Презентация PowerPoint</vt:lpstr>
      <vt:lpstr>Презентация PowerPoint</vt:lpstr>
      <vt:lpstr>Контактные материалы</vt:lpstr>
      <vt:lpstr>Презентация PowerPoint</vt:lpstr>
      <vt:lpstr>Требования к контактным материалам</vt:lpstr>
      <vt:lpstr>Презентация PowerPoint</vt:lpstr>
      <vt:lpstr>Материалы для разрывных контактов</vt:lpstr>
      <vt:lpstr>Разрывные контакты  в слаботочной технике</vt:lpstr>
      <vt:lpstr>Разрывные контакты в сильноточной технике</vt:lpstr>
      <vt:lpstr>Презентация PowerPoint</vt:lpstr>
      <vt:lpstr>Материалы для скользящих контактов</vt:lpstr>
      <vt:lpstr>Презентация PowerPoint</vt:lpstr>
      <vt:lpstr>Свойства и применение других металлов</vt:lpstr>
      <vt:lpstr>Криопроводники</vt:lpstr>
      <vt:lpstr>Сверхпроводники</vt:lpstr>
    </vt:vector>
  </TitlesOfParts>
  <Company>Reanimator Extreme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Сергей</dc:creator>
  <cp:lastModifiedBy>Dell</cp:lastModifiedBy>
  <cp:revision>143</cp:revision>
  <dcterms:created xsi:type="dcterms:W3CDTF">2011-02-18T06:49:15Z</dcterms:created>
  <dcterms:modified xsi:type="dcterms:W3CDTF">2025-12-08T19:22:34Z</dcterms:modified>
</cp:coreProperties>
</file>